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5fd42b9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375fd42b9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5fd42b924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75fd42b924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5fd42b92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75fd42b92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5fd42b92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75fd42b924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5fd42b92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75fd42b92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5fd42b924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75fd42b924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5fd42b92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75fd42b924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607df3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7607df31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607df31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7607df316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5fd42b92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75fd42b924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5fd42b924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75fd42b924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5fd42b9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375fd42b92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5fd42b92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375fd42b924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75fd42b924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75fd42b924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5fd42b92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75fd42b924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75fd42b92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75fd42b924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607df316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7607df316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607df31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7607df316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7607df316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7607df316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607df316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7607df316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7607df316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7607df316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607df316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7607df316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5fd42b92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75fd42b924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7607df31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7607df3165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607df316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7607df316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607df31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7607df3165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7607df31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7607df3165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607df316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37607df3165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607df316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7607df3165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5fd42b92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75fd42b924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5fd42b92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375fd42b924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5fd42b9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75fd42b92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75fd42b92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75fd42b924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5fd42b92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375fd42b92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5fd42b92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75fd42b924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75fd42b92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375fd42b924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5fd42b92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75fd42b924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75fd42b92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75fd42b924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75fd42b92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75fd42b924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5fd42b92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375fd42b92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75fd42b92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75fd42b92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5fd42b92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75fd42b92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75fd42b92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75fd42b92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5fd42b9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75fd42b924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5500 for female and 500 for male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5fd42b92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75fd42b924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75fd42b92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75fd42b924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75fd42b92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75fd42b92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75fd42b92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375fd42b924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75fd42b92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375fd42b924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5fd42b92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375fd42b924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75fd42b92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75fd42b92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5fd42b92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75fd42b924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5fd42b92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75fd42b924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75fd42b92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75fd42b924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5fd42b92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375fd42b92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5fd42b92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75fd42b92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5fd42b92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75fd42b924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75fd42b92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375fd42b924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5fd42b92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75fd42b92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75fd42b92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375fd42b924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75fd42b92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75fd42b924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75fd42b92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375fd42b924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75fd42b92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375fd42b924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75fd42b92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375fd42b92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75fd42b92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75fd42b924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75fd42b92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75fd42b924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5fd42b92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75fd42b924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75fd42b924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75fd42b924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75fd42b92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375fd42b924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7607df316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7607df3165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7607df316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7607df316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7607df316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7607df3165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7607df316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7607df3165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75fd42b92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375fd42b92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5fd42b92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75fd42b924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1.jpg"/><Relationship Id="rId4" Type="http://schemas.openxmlformats.org/officeDocument/2006/relationships/hyperlink" Target="https://en.wikipedia.org/wiki/Phonetic_transcrip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hyperlink" Target="https://walkergareth.github.io/learnipa/IPAChart/charts/vowel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www.phonetik.uni-muenchen.de/~hoole/kurse/movies/xray/xray_demo.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phonetik.uni-muenchen.de/~hoole/kurse/movies/xray/xray_demo.html"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diva-portal.org/smash/get/diva2:9174/FULLTEXT01.pdf"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4tLwep1J_uJ10rlzg0paNPTRAo4waEPR/view" TargetMode="Externa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hyperlink" Target="https://www.fon.hum.uva.nl/praa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hyperlink" Target="https://www.eleanorchodroff.com/tutorial/PraatScripting.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sealang.net/sala/archives/pdf8/thein-tun1982acoustic.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github.com/ye-kyaw-thu/myG2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hyperlink" Target="https://en.wikipedia.org/wiki/Lilias_Armstro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bios.myanmar-institut.org/2019/01/31/pe-maung-tin-1888-1973/"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594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80"/>
              <a:buNone/>
            </a:pPr>
            <a:r>
              <a:rPr lang="en" sz="4380"/>
              <a:t>Draw Your Own Vowel Chart</a:t>
            </a:r>
            <a:endParaRPr sz="3499"/>
          </a:p>
        </p:txBody>
      </p:sp>
      <p:sp>
        <p:nvSpPr>
          <p:cNvPr id="55" name="Google Shape;55;p13"/>
          <p:cNvSpPr txBox="1"/>
          <p:nvPr>
            <p:ph idx="1" type="subTitle"/>
          </p:nvPr>
        </p:nvSpPr>
        <p:spPr>
          <a:xfrm>
            <a:off x="311700" y="2613025"/>
            <a:ext cx="8520600" cy="1415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en">
                <a:solidFill>
                  <a:srgbClr val="0000FF"/>
                </a:solidFill>
              </a:rPr>
              <a:t>(11</a:t>
            </a:r>
            <a:r>
              <a:rPr baseline="30000" lang="en">
                <a:solidFill>
                  <a:srgbClr val="0000FF"/>
                </a:solidFill>
              </a:rPr>
              <a:t>th</a:t>
            </a:r>
            <a:r>
              <a:rPr lang="en">
                <a:solidFill>
                  <a:srgbClr val="0000FF"/>
                </a:solidFill>
              </a:rPr>
              <a:t> Seminar for Intern-3)</a:t>
            </a:r>
            <a:endParaRPr>
              <a:solidFill>
                <a:srgbClr val="0000FF"/>
              </a:solidFill>
            </a:endParaRPr>
          </a:p>
          <a:p>
            <a:pPr indent="0" lvl="0" marL="0" rtl="0" algn="ctr">
              <a:lnSpc>
                <a:spcPct val="100000"/>
              </a:lnSpc>
              <a:spcBef>
                <a:spcPts val="0"/>
              </a:spcBef>
              <a:spcAft>
                <a:spcPts val="0"/>
              </a:spcAft>
              <a:buSzPct val="117647"/>
              <a:buNone/>
            </a:pPr>
            <a:r>
              <a:t/>
            </a:r>
            <a:endParaRPr/>
          </a:p>
          <a:p>
            <a:pPr indent="0" lvl="0" marL="0" rtl="0" algn="ctr">
              <a:lnSpc>
                <a:spcPct val="100000"/>
              </a:lnSpc>
              <a:spcBef>
                <a:spcPts val="0"/>
              </a:spcBef>
              <a:spcAft>
                <a:spcPts val="0"/>
              </a:spcAft>
              <a:buSzPct val="117647"/>
              <a:buNone/>
            </a:pPr>
            <a:r>
              <a:rPr lang="en"/>
              <a:t>Ye Kyaw Thu</a:t>
            </a:r>
            <a:br>
              <a:rPr lang="en"/>
            </a:br>
            <a:r>
              <a:rPr lang="en"/>
              <a:t>Lab Leader, LU Lab., Myanmar</a:t>
            </a:r>
            <a:endParaRPr/>
          </a:p>
        </p:txBody>
      </p:sp>
      <p:pic>
        <p:nvPicPr>
          <p:cNvPr id="56" name="Google Shape;56;p13"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800"/>
              </a:srgbClr>
            </a:outerShdw>
          </a:effectLst>
        </p:spPr>
      </p:pic>
      <p:sp>
        <p:nvSpPr>
          <p:cNvPr id="57" name="Google Shape;57;p13"/>
          <p:cNvSpPr txBox="1"/>
          <p:nvPr/>
        </p:nvSpPr>
        <p:spPr>
          <a:xfrm>
            <a:off x="259025" y="4372950"/>
            <a:ext cx="25137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2"/>
                </a:solidFill>
              </a:rPr>
              <a:t>10</a:t>
            </a:r>
            <a:r>
              <a:rPr b="0" i="0" lang="en" sz="1800" u="none" cap="none" strike="noStrike">
                <a:solidFill>
                  <a:schemeClr val="dk2"/>
                </a:solidFill>
                <a:latin typeface="Arial"/>
                <a:ea typeface="Arial"/>
                <a:cs typeface="Arial"/>
                <a:sym typeface="Arial"/>
              </a:rPr>
              <a:t> </a:t>
            </a:r>
            <a:r>
              <a:rPr lang="en" sz="1800">
                <a:solidFill>
                  <a:schemeClr val="dk2"/>
                </a:solidFill>
              </a:rPr>
              <a:t>Aug</a:t>
            </a:r>
            <a:r>
              <a:rPr b="0" i="0" lang="en" sz="1800" u="none" cap="none" strike="noStrike">
                <a:solidFill>
                  <a:schemeClr val="dk2"/>
                </a:solidFill>
                <a:latin typeface="Arial"/>
                <a:ea typeface="Arial"/>
                <a:cs typeface="Arial"/>
                <a:sym typeface="Arial"/>
              </a:rPr>
              <a:t> 2025 (S</a:t>
            </a:r>
            <a:r>
              <a:rPr lang="en" sz="1800">
                <a:solidFill>
                  <a:schemeClr val="dk2"/>
                </a:solidFill>
              </a:rPr>
              <a:t>UN</a:t>
            </a: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(Vowels)</a:t>
            </a:r>
            <a:endParaRPr/>
          </a:p>
        </p:txBody>
      </p:sp>
      <p:sp>
        <p:nvSpPr>
          <p:cNvPr id="129" name="Google Shape;1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title="800px-Daniel_Jones's_18_Cardinal_Vowels.svg.png"/>
          <p:cNvPicPr preferRelativeResize="0"/>
          <p:nvPr/>
        </p:nvPicPr>
        <p:blipFill>
          <a:blip r:embed="rId3">
            <a:alphaModFix/>
          </a:blip>
          <a:stretch>
            <a:fillRect/>
          </a:stretch>
        </p:blipFill>
        <p:spPr>
          <a:xfrm>
            <a:off x="457200" y="1017725"/>
            <a:ext cx="4628676" cy="3072274"/>
          </a:xfrm>
          <a:prstGeom prst="rect">
            <a:avLst/>
          </a:prstGeom>
          <a:noFill/>
          <a:ln>
            <a:noFill/>
          </a:ln>
        </p:spPr>
      </p:pic>
      <p:sp>
        <p:nvSpPr>
          <p:cNvPr id="131" name="Google Shape;131;p22"/>
          <p:cNvSpPr txBox="1"/>
          <p:nvPr>
            <p:ph idx="1" type="body"/>
          </p:nvPr>
        </p:nvSpPr>
        <p:spPr>
          <a:xfrm>
            <a:off x="5244350" y="763150"/>
            <a:ext cx="35877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A cardinal vowel is a vowel sound produced when the tongue is in an extreme position, either front or back, high or low. </a:t>
            </a:r>
            <a:endParaRPr sz="2000"/>
          </a:p>
          <a:p>
            <a:pPr indent="-355600" lvl="0" marL="457200" rtl="0" algn="l">
              <a:lnSpc>
                <a:spcPct val="115000"/>
              </a:lnSpc>
              <a:spcBef>
                <a:spcPts val="0"/>
              </a:spcBef>
              <a:spcAft>
                <a:spcPts val="0"/>
              </a:spcAft>
              <a:buSzPts val="2000"/>
              <a:buChar char="●"/>
            </a:pPr>
            <a:r>
              <a:rPr lang="en" sz="2000"/>
              <a:t>The current system was formulated by Daniel Jones in the early 20th century,[1] though the idea goes back to earlier phoneticians, notably Ellis and Bell.</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(Vowels)</a:t>
            </a:r>
            <a:endParaRPr/>
          </a:p>
        </p:txBody>
      </p:sp>
      <p:sp>
        <p:nvSpPr>
          <p:cNvPr id="137" name="Google Shape;13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title="Cardinal_vowel_tongue_position.png"/>
          <p:cNvPicPr preferRelativeResize="0"/>
          <p:nvPr/>
        </p:nvPicPr>
        <p:blipFill>
          <a:blip r:embed="rId3">
            <a:alphaModFix/>
          </a:blip>
          <a:stretch>
            <a:fillRect/>
          </a:stretch>
        </p:blipFill>
        <p:spPr>
          <a:xfrm>
            <a:off x="685800" y="865325"/>
            <a:ext cx="1933224" cy="3866425"/>
          </a:xfrm>
          <a:prstGeom prst="rect">
            <a:avLst/>
          </a:prstGeom>
          <a:noFill/>
          <a:ln>
            <a:noFill/>
          </a:ln>
          <a:effectLst>
            <a:outerShdw blurRad="57150" rotWithShape="0" algn="bl" dir="5400000" dist="19050">
              <a:srgbClr val="000000">
                <a:alpha val="50000"/>
              </a:srgbClr>
            </a:outerShdw>
          </a:effectLst>
        </p:spPr>
      </p:pic>
      <p:pic>
        <p:nvPicPr>
          <p:cNvPr id="139" name="Google Shape;139;p23" title="Cardinal_vowel_chart-accurate(png).svg.png"/>
          <p:cNvPicPr preferRelativeResize="0"/>
          <p:nvPr/>
        </p:nvPicPr>
        <p:blipFill>
          <a:blip r:embed="rId4">
            <a:alphaModFix/>
          </a:blip>
          <a:stretch>
            <a:fillRect/>
          </a:stretch>
        </p:blipFill>
        <p:spPr>
          <a:xfrm>
            <a:off x="3162349" y="865325"/>
            <a:ext cx="2516150" cy="1928900"/>
          </a:xfrm>
          <a:prstGeom prst="rect">
            <a:avLst/>
          </a:prstGeom>
          <a:noFill/>
          <a:ln>
            <a:noFill/>
          </a:ln>
        </p:spPr>
      </p:pic>
      <p:pic>
        <p:nvPicPr>
          <p:cNvPr id="140" name="Google Shape;140;p23" title="Cardinal_vowel_chart-common(png).svg.png"/>
          <p:cNvPicPr preferRelativeResize="0"/>
          <p:nvPr/>
        </p:nvPicPr>
        <p:blipFill>
          <a:blip r:embed="rId5">
            <a:alphaModFix/>
          </a:blip>
          <a:stretch>
            <a:fillRect/>
          </a:stretch>
        </p:blipFill>
        <p:spPr>
          <a:xfrm>
            <a:off x="3258238" y="2687275"/>
            <a:ext cx="2910931" cy="2044474"/>
          </a:xfrm>
          <a:prstGeom prst="rect">
            <a:avLst/>
          </a:prstGeom>
          <a:noFill/>
          <a:ln>
            <a:noFill/>
          </a:ln>
        </p:spPr>
      </p:pic>
      <p:sp>
        <p:nvSpPr>
          <p:cNvPr id="141" name="Google Shape;141;p23"/>
          <p:cNvSpPr txBox="1"/>
          <p:nvPr>
            <p:ph idx="1" type="body"/>
          </p:nvPr>
        </p:nvSpPr>
        <p:spPr>
          <a:xfrm>
            <a:off x="5921000" y="460475"/>
            <a:ext cx="2910900" cy="20445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အသံထုတ်တဲ့အခါ၊ စကားပြောတဲ့အခါမှာ လျှာရဲ့အမြင့်ဆုံး ပွိုင့်တွေကို ချိတ်ပြီး ဆွဲပြထားတဲ့ သဘောပါ</a:t>
            </a:r>
            <a:endParaRPr sz="2000"/>
          </a:p>
        </p:txBody>
      </p:sp>
      <p:sp>
        <p:nvSpPr>
          <p:cNvPr id="142" name="Google Shape;142;p23"/>
          <p:cNvSpPr txBox="1"/>
          <p:nvPr>
            <p:ph idx="1" type="body"/>
          </p:nvPr>
        </p:nvSpPr>
        <p:spPr>
          <a:xfrm>
            <a:off x="6290025" y="3051250"/>
            <a:ext cx="2694300" cy="15471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အများစု ပုံဆွဲကြတဲ့အခါမှာ အောက်ပါ ပုံစံမျိုးပိုမြင်ရလိမ့်မယ်</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a:t>
            </a:r>
            <a:r>
              <a:rPr lang="en"/>
              <a:t>(Vowels)</a:t>
            </a:r>
            <a:endParaRPr/>
          </a:p>
        </p:txBody>
      </p:sp>
      <p:sp>
        <p:nvSpPr>
          <p:cNvPr id="148" name="Google Shape;14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4" title="VisibleSpeech-illustrations.jpg"/>
          <p:cNvPicPr preferRelativeResize="0"/>
          <p:nvPr/>
        </p:nvPicPr>
        <p:blipFill>
          <a:blip r:embed="rId3">
            <a:alphaModFix/>
          </a:blip>
          <a:stretch>
            <a:fillRect/>
          </a:stretch>
        </p:blipFill>
        <p:spPr>
          <a:xfrm>
            <a:off x="5867400" y="763150"/>
            <a:ext cx="2652780" cy="4227948"/>
          </a:xfrm>
          <a:prstGeom prst="rect">
            <a:avLst/>
          </a:prstGeom>
          <a:noFill/>
          <a:ln>
            <a:noFill/>
          </a:ln>
          <a:effectLst>
            <a:outerShdw blurRad="57150" rotWithShape="0" algn="bl" dir="5400000" dist="19050">
              <a:srgbClr val="000000">
                <a:alpha val="50000"/>
              </a:srgbClr>
            </a:outerShdw>
          </a:effectLst>
        </p:spPr>
      </p:pic>
      <p:sp>
        <p:nvSpPr>
          <p:cNvPr id="150" name="Google Shape;150;p24"/>
          <p:cNvSpPr txBox="1"/>
          <p:nvPr>
            <p:ph idx="1" type="body"/>
          </p:nvPr>
        </p:nvSpPr>
        <p:spPr>
          <a:xfrm>
            <a:off x="403400" y="763150"/>
            <a:ext cx="52731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b="1" lang="en" sz="2000"/>
              <a:t>Iconic notation</a:t>
            </a:r>
            <a:r>
              <a:rPr lang="en" sz="2000"/>
              <a:t>: Character shapes visually represent vocal tract articulator positions.</a:t>
            </a:r>
            <a:endParaRPr sz="2000"/>
          </a:p>
          <a:p>
            <a:pPr indent="-355600" lvl="0" marL="457200" rtl="0" algn="l">
              <a:lnSpc>
                <a:spcPct val="115000"/>
              </a:lnSpc>
              <a:spcBef>
                <a:spcPts val="0"/>
              </a:spcBef>
              <a:spcAft>
                <a:spcPts val="0"/>
              </a:spcAft>
              <a:buSzPts val="2000"/>
              <a:buChar char="●"/>
            </a:pPr>
            <a:r>
              <a:rPr b="1" lang="en" sz="2000"/>
              <a:t>Alphabetic notation</a:t>
            </a:r>
            <a:r>
              <a:rPr lang="en" sz="2000"/>
              <a:t>: No visual link between shapes and articulation.</a:t>
            </a:r>
            <a:endParaRPr sz="2000"/>
          </a:p>
          <a:p>
            <a:pPr indent="-355600" lvl="0" marL="457200" rtl="0" algn="l">
              <a:lnSpc>
                <a:spcPct val="115000"/>
              </a:lnSpc>
              <a:spcBef>
                <a:spcPts val="0"/>
              </a:spcBef>
              <a:spcAft>
                <a:spcPts val="0"/>
              </a:spcAft>
              <a:buSzPts val="2000"/>
              <a:buChar char="●"/>
            </a:pPr>
            <a:r>
              <a:rPr b="1" lang="en" sz="2000"/>
              <a:t>Advantage</a:t>
            </a:r>
            <a:r>
              <a:rPr lang="en" sz="2000"/>
              <a:t>: More flexible in showing pronunciation nuances (MacMahon 1996).</a:t>
            </a:r>
            <a:endParaRPr sz="2000"/>
          </a:p>
          <a:p>
            <a:pPr indent="-355600" lvl="0" marL="457200" rtl="0" algn="l">
              <a:lnSpc>
                <a:spcPct val="115000"/>
              </a:lnSpc>
              <a:spcBef>
                <a:spcPts val="0"/>
              </a:spcBef>
              <a:spcAft>
                <a:spcPts val="0"/>
              </a:spcAft>
              <a:buSzPts val="2000"/>
              <a:buChar char="●"/>
            </a:pPr>
            <a:r>
              <a:rPr b="1" lang="en" sz="2000"/>
              <a:t>Example</a:t>
            </a:r>
            <a:r>
              <a:rPr lang="en" sz="2000"/>
              <a:t>: Alexander Melville Bell’s Visible Speech (Ellis 1869).</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4"/>
              </a:rPr>
              <a:t>https://en.wikipedia.org/wiki/Phonetic_transcription</a:t>
            </a:r>
            <a:r>
              <a:rPr lang="en" sz="2000"/>
              <a:t>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(IPA)</a:t>
            </a:r>
            <a:endParaRPr/>
          </a:p>
        </p:txBody>
      </p:sp>
      <p:sp>
        <p:nvSpPr>
          <p:cNvPr id="156" name="Google Shape;15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5"/>
          <p:cNvPicPr preferRelativeResize="0"/>
          <p:nvPr/>
        </p:nvPicPr>
        <p:blipFill>
          <a:blip r:embed="rId3">
            <a:alphaModFix/>
          </a:blip>
          <a:stretch>
            <a:fillRect/>
          </a:stretch>
        </p:blipFill>
        <p:spPr>
          <a:xfrm>
            <a:off x="609600" y="865325"/>
            <a:ext cx="7430283"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63" name="Google Shape;16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381000" y="789125"/>
            <a:ext cx="5231545" cy="4125775"/>
          </a:xfrm>
          <a:prstGeom prst="rect">
            <a:avLst/>
          </a:prstGeom>
          <a:noFill/>
          <a:ln>
            <a:noFill/>
          </a:ln>
          <a:effectLst>
            <a:outerShdw blurRad="57150" rotWithShape="0" algn="bl" dir="5400000" dist="19050">
              <a:srgbClr val="000000">
                <a:alpha val="50000"/>
              </a:srgbClr>
            </a:outerShdw>
          </a:effectLst>
        </p:spPr>
      </p:pic>
      <p:sp>
        <p:nvSpPr>
          <p:cNvPr id="165" name="Google Shape;165;p26"/>
          <p:cNvSpPr txBox="1"/>
          <p:nvPr>
            <p:ph idx="1" type="body"/>
          </p:nvPr>
        </p:nvSpPr>
        <p:spPr>
          <a:xfrm>
            <a:off x="5690975" y="763150"/>
            <a:ext cx="29247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b="1" lang="en" sz="2000"/>
              <a:t>The IPA</a:t>
            </a:r>
            <a:r>
              <a:rPr lang="en" sz="2000"/>
              <a:t>: The oldest and leading organization for phoneticians.</a:t>
            </a:r>
            <a:endParaRPr sz="2000"/>
          </a:p>
          <a:p>
            <a:pPr indent="-355600" lvl="0" marL="457200" rtl="0" algn="l">
              <a:lnSpc>
                <a:spcPct val="115000"/>
              </a:lnSpc>
              <a:spcBef>
                <a:spcPts val="0"/>
              </a:spcBef>
              <a:spcAft>
                <a:spcPts val="0"/>
              </a:spcAft>
              <a:buSzPts val="2000"/>
              <a:buChar char="●"/>
            </a:pPr>
            <a:r>
              <a:rPr b="1" lang="en" sz="2000"/>
              <a:t>Founded</a:t>
            </a:r>
            <a:r>
              <a:rPr lang="en" sz="2000"/>
              <a:t>: 1886 in Paris (130 years in 2016).</a:t>
            </a:r>
            <a:endParaRPr sz="2000"/>
          </a:p>
          <a:p>
            <a:pPr indent="-355600" lvl="0" marL="457200" rtl="0" algn="l">
              <a:lnSpc>
                <a:spcPct val="115000"/>
              </a:lnSpc>
              <a:spcBef>
                <a:spcPts val="0"/>
              </a:spcBef>
              <a:spcAft>
                <a:spcPts val="0"/>
              </a:spcAft>
              <a:buSzPts val="2000"/>
              <a:buChar char="●"/>
            </a:pPr>
            <a:r>
              <a:rPr b="1" lang="en" sz="2000"/>
              <a:t>Milestone</a:t>
            </a:r>
            <a:r>
              <a:rPr lang="en" sz="2000"/>
              <a:t>: 2018 marked 130 years since the IPA alphabet’s first publication.</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71" name="Google Shape;17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2" name="Google Shape;172;p27"/>
          <p:cNvPicPr preferRelativeResize="0"/>
          <p:nvPr/>
        </p:nvPicPr>
        <p:blipFill>
          <a:blip r:embed="rId3">
            <a:alphaModFix/>
          </a:blip>
          <a:stretch>
            <a:fillRect/>
          </a:stretch>
        </p:blipFill>
        <p:spPr>
          <a:xfrm>
            <a:off x="381000" y="789125"/>
            <a:ext cx="5053125" cy="3668574"/>
          </a:xfrm>
          <a:prstGeom prst="rect">
            <a:avLst/>
          </a:prstGeom>
          <a:noFill/>
          <a:ln>
            <a:noFill/>
          </a:ln>
          <a:effectLst>
            <a:outerShdw blurRad="57150" rotWithShape="0" algn="bl" dir="5400000" dist="19050">
              <a:srgbClr val="000000">
                <a:alpha val="50000"/>
              </a:srgbClr>
            </a:outerShdw>
          </a:effectLst>
        </p:spPr>
      </p:pic>
      <p:sp>
        <p:nvSpPr>
          <p:cNvPr id="173" name="Google Shape;173;p27"/>
          <p:cNvSpPr txBox="1"/>
          <p:nvPr>
            <p:ph idx="1" type="body"/>
          </p:nvPr>
        </p:nvSpPr>
        <p:spPr>
          <a:xfrm>
            <a:off x="5599075" y="763150"/>
            <a:ext cx="30927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The IPA is a universal, precise system for transcribing speech sounds.</a:t>
            </a:r>
            <a:endParaRPr sz="2000"/>
          </a:p>
          <a:p>
            <a:pPr indent="-355600" lvl="0" marL="457200" rtl="0" algn="l">
              <a:lnSpc>
                <a:spcPct val="115000"/>
              </a:lnSpc>
              <a:spcBef>
                <a:spcPts val="0"/>
              </a:spcBef>
              <a:spcAft>
                <a:spcPts val="0"/>
              </a:spcAft>
              <a:buSzPts val="2000"/>
              <a:buChar char="●"/>
            </a:pPr>
            <a:r>
              <a:rPr lang="en" sz="2000"/>
              <a:t>It’s not a writing system, but a tool to accurately represent pronunciation in any language.</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79" name="Google Shape;17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ph idx="1" type="body"/>
          </p:nvPr>
        </p:nvSpPr>
        <p:spPr>
          <a:xfrm>
            <a:off x="470275" y="763150"/>
            <a:ext cx="8221500" cy="412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The chart is divided into:</a:t>
            </a:r>
            <a:endParaRPr sz="2000"/>
          </a:p>
          <a:p>
            <a:pPr indent="-355600" lvl="0" marL="457200" rtl="0" algn="l">
              <a:lnSpc>
                <a:spcPct val="115000"/>
              </a:lnSpc>
              <a:spcBef>
                <a:spcPts val="0"/>
              </a:spcBef>
              <a:spcAft>
                <a:spcPts val="0"/>
              </a:spcAft>
              <a:buSzPts val="2000"/>
              <a:buChar char="●"/>
            </a:pPr>
            <a:r>
              <a:rPr lang="en" sz="2000"/>
              <a:t>Consonants (pulmonic), အဆုပ်ကတွန်းထုတ်လိုက်တဲ့လေနဲ့ပြောတဲ့ ဗျည်း</a:t>
            </a:r>
            <a:endParaRPr sz="2000"/>
          </a:p>
          <a:p>
            <a:pPr indent="-355600" lvl="0" marL="457200" rtl="0" algn="l">
              <a:lnSpc>
                <a:spcPct val="115000"/>
              </a:lnSpc>
              <a:spcBef>
                <a:spcPts val="0"/>
              </a:spcBef>
              <a:spcAft>
                <a:spcPts val="0"/>
              </a:spcAft>
              <a:buSzPts val="2000"/>
              <a:buChar char="●"/>
            </a:pPr>
            <a:r>
              <a:rPr lang="en" sz="2000"/>
              <a:t>Consonants (non-pulmonic), အဆုပ်ကလေကိုမသုံးတဲ့ ဗျည်းသံ</a:t>
            </a:r>
            <a:endParaRPr sz="2000"/>
          </a:p>
          <a:p>
            <a:pPr indent="-355600" lvl="0" marL="457200" rtl="0" algn="l">
              <a:lnSpc>
                <a:spcPct val="115000"/>
              </a:lnSpc>
              <a:spcBef>
                <a:spcPts val="0"/>
              </a:spcBef>
              <a:spcAft>
                <a:spcPts val="0"/>
              </a:spcAft>
              <a:buSzPts val="2000"/>
              <a:buChar char="●"/>
            </a:pPr>
            <a:r>
              <a:rPr lang="en" sz="2000"/>
              <a:t>Other symbols (rare/complex consonants)</a:t>
            </a:r>
            <a:endParaRPr sz="2000"/>
          </a:p>
          <a:p>
            <a:pPr indent="-355600" lvl="0" marL="457200" rtl="0" algn="l">
              <a:lnSpc>
                <a:spcPct val="115000"/>
              </a:lnSpc>
              <a:spcBef>
                <a:spcPts val="0"/>
              </a:spcBef>
              <a:spcAft>
                <a:spcPts val="0"/>
              </a:spcAft>
              <a:buSzPts val="2000"/>
              <a:buChar char="●"/>
            </a:pPr>
            <a:r>
              <a:rPr lang="en" sz="2000"/>
              <a:t>Vowels</a:t>
            </a:r>
            <a:endParaRPr sz="2000"/>
          </a:p>
          <a:p>
            <a:pPr indent="-355600" lvl="1" marL="914400" rtl="0" algn="l">
              <a:lnSpc>
                <a:spcPct val="115000"/>
              </a:lnSpc>
              <a:spcBef>
                <a:spcPts val="0"/>
              </a:spcBef>
              <a:spcAft>
                <a:spcPts val="0"/>
              </a:spcAft>
              <a:buSzPts val="2000"/>
              <a:buChar char="○"/>
            </a:pPr>
            <a:r>
              <a:rPr lang="en" sz="2000"/>
              <a:t>Height: Close (top), Open (bottom)</a:t>
            </a:r>
            <a:endParaRPr sz="2000"/>
          </a:p>
          <a:p>
            <a:pPr indent="-355600" lvl="1" marL="914400" rtl="0" algn="l">
              <a:lnSpc>
                <a:spcPct val="115000"/>
              </a:lnSpc>
              <a:spcBef>
                <a:spcPts val="0"/>
              </a:spcBef>
              <a:spcAft>
                <a:spcPts val="0"/>
              </a:spcAft>
              <a:buSzPts val="2000"/>
              <a:buChar char="○"/>
            </a:pPr>
            <a:r>
              <a:rPr lang="en" sz="2000"/>
              <a:t>Backness: Front → Central → Back</a:t>
            </a:r>
            <a:endParaRPr sz="2000"/>
          </a:p>
          <a:p>
            <a:pPr indent="-355600" lvl="1" marL="914400" rtl="0" algn="l">
              <a:lnSpc>
                <a:spcPct val="115000"/>
              </a:lnSpc>
              <a:spcBef>
                <a:spcPts val="0"/>
              </a:spcBef>
              <a:spcAft>
                <a:spcPts val="0"/>
              </a:spcAft>
              <a:buSzPts val="2000"/>
              <a:buChar char="○"/>
            </a:pPr>
            <a:r>
              <a:rPr lang="en" sz="2000"/>
              <a:t>Roundedness: Left symbol unrounded, right symbol rounded</a:t>
            </a:r>
            <a:endParaRPr sz="2000"/>
          </a:p>
          <a:p>
            <a:pPr indent="-355600" lvl="0" marL="457200" rtl="0" algn="l">
              <a:lnSpc>
                <a:spcPct val="115000"/>
              </a:lnSpc>
              <a:spcBef>
                <a:spcPts val="0"/>
              </a:spcBef>
              <a:spcAft>
                <a:spcPts val="0"/>
              </a:spcAft>
              <a:buSzPts val="2000"/>
              <a:buChar char="●"/>
            </a:pPr>
            <a:r>
              <a:rPr lang="en" sz="2000"/>
              <a:t>Diacritics (Voiceless, Aspirated, Nasalized vowel, More rounded vowel, Raised/lowered)</a:t>
            </a:r>
            <a:endParaRPr sz="2000"/>
          </a:p>
          <a:p>
            <a:pPr indent="-355600" lvl="0" marL="457200" rtl="0" algn="l">
              <a:lnSpc>
                <a:spcPct val="115000"/>
              </a:lnSpc>
              <a:spcBef>
                <a:spcPts val="0"/>
              </a:spcBef>
              <a:spcAft>
                <a:spcPts val="0"/>
              </a:spcAft>
              <a:buSzPts val="2000"/>
              <a:buChar char="●"/>
            </a:pPr>
            <a:r>
              <a:rPr lang="en" sz="2000"/>
              <a:t>Suprasegmentals (stress, tone, length, etc.)</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86" name="Google Shape;18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ph idx="1" type="body"/>
          </p:nvPr>
        </p:nvSpPr>
        <p:spPr>
          <a:xfrm>
            <a:off x="470275" y="763150"/>
            <a:ext cx="8221500" cy="412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Applications of IPA</a:t>
            </a:r>
            <a:endParaRPr sz="2000"/>
          </a:p>
          <a:p>
            <a:pPr indent="-355600" lvl="0" marL="457200" rtl="0" algn="l">
              <a:lnSpc>
                <a:spcPct val="115000"/>
              </a:lnSpc>
              <a:spcBef>
                <a:spcPts val="0"/>
              </a:spcBef>
              <a:spcAft>
                <a:spcPts val="0"/>
              </a:spcAft>
              <a:buSzPts val="2000"/>
              <a:buChar char="●"/>
            </a:pPr>
            <a:r>
              <a:rPr lang="en" sz="2000"/>
              <a:t>Linguistics research – precisely describing sounds of any language</a:t>
            </a:r>
            <a:endParaRPr sz="2000"/>
          </a:p>
          <a:p>
            <a:pPr indent="-355600" lvl="0" marL="457200" rtl="0" algn="l">
              <a:lnSpc>
                <a:spcPct val="115000"/>
              </a:lnSpc>
              <a:spcBef>
                <a:spcPts val="0"/>
              </a:spcBef>
              <a:spcAft>
                <a:spcPts val="0"/>
              </a:spcAft>
              <a:buSzPts val="2000"/>
              <a:buChar char="●"/>
            </a:pPr>
            <a:r>
              <a:rPr lang="en" sz="2000"/>
              <a:t>Language teaching – showing learners exact pronunciation</a:t>
            </a:r>
            <a:endParaRPr sz="2000"/>
          </a:p>
          <a:p>
            <a:pPr indent="-355600" lvl="0" marL="457200" rtl="0" algn="l">
              <a:lnSpc>
                <a:spcPct val="115000"/>
              </a:lnSpc>
              <a:spcBef>
                <a:spcPts val="0"/>
              </a:spcBef>
              <a:spcAft>
                <a:spcPts val="0"/>
              </a:spcAft>
              <a:buSzPts val="2000"/>
              <a:buChar char="●"/>
            </a:pPr>
            <a:r>
              <a:rPr lang="en" sz="2000"/>
              <a:t>Dictionaries – e.g., /fəˈnɛtɪks/</a:t>
            </a:r>
            <a:endParaRPr sz="2000"/>
          </a:p>
          <a:p>
            <a:pPr indent="-355600" lvl="0" marL="457200" rtl="0" algn="l">
              <a:lnSpc>
                <a:spcPct val="115000"/>
              </a:lnSpc>
              <a:spcBef>
                <a:spcPts val="0"/>
              </a:spcBef>
              <a:spcAft>
                <a:spcPts val="0"/>
              </a:spcAft>
              <a:buSzPts val="2000"/>
              <a:buChar char="●"/>
            </a:pPr>
            <a:r>
              <a:rPr lang="en" sz="2000"/>
              <a:t>Speech therapy – documenting speech disorders</a:t>
            </a:r>
            <a:endParaRPr sz="2000"/>
          </a:p>
          <a:p>
            <a:pPr indent="-355600" lvl="0" marL="457200" rtl="0" algn="l">
              <a:lnSpc>
                <a:spcPct val="115000"/>
              </a:lnSpc>
              <a:spcBef>
                <a:spcPts val="0"/>
              </a:spcBef>
              <a:spcAft>
                <a:spcPts val="0"/>
              </a:spcAft>
              <a:buSzPts val="2000"/>
              <a:buChar char="●"/>
            </a:pPr>
            <a:r>
              <a:rPr lang="en" sz="2000"/>
              <a:t>Computational linguistics – G2P, TTS, ASR</a:t>
            </a:r>
            <a:endParaRPr sz="2000"/>
          </a:p>
          <a:p>
            <a:pPr indent="-355600" lvl="0" marL="457200" rtl="0" algn="l">
              <a:lnSpc>
                <a:spcPct val="115000"/>
              </a:lnSpc>
              <a:spcBef>
                <a:spcPts val="0"/>
              </a:spcBef>
              <a:spcAft>
                <a:spcPts val="0"/>
              </a:spcAft>
              <a:buSzPts val="2000"/>
              <a:buChar char="●"/>
            </a:pPr>
            <a:r>
              <a:rPr lang="en" sz="2000"/>
              <a:t>Fieldwork – recording endangered languages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a:t>
            </a:r>
            <a:r>
              <a:rPr lang="en"/>
              <a:t> (IPA)</a:t>
            </a:r>
            <a:endParaRPr/>
          </a:p>
        </p:txBody>
      </p:sp>
      <p:sp>
        <p:nvSpPr>
          <p:cNvPr id="193" name="Google Shape;19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30"/>
          <p:cNvPicPr preferRelativeResize="0"/>
          <p:nvPr/>
        </p:nvPicPr>
        <p:blipFill>
          <a:blip r:embed="rId3">
            <a:alphaModFix/>
          </a:blip>
          <a:stretch>
            <a:fillRect/>
          </a:stretch>
        </p:blipFill>
        <p:spPr>
          <a:xfrm>
            <a:off x="685800" y="712925"/>
            <a:ext cx="7193226" cy="3894025"/>
          </a:xfrm>
          <a:prstGeom prst="rect">
            <a:avLst/>
          </a:prstGeom>
          <a:noFill/>
          <a:ln>
            <a:noFill/>
          </a:ln>
          <a:effectLst>
            <a:outerShdw blurRad="57150" rotWithShape="0" algn="bl" dir="5400000" dist="19050">
              <a:srgbClr val="000000">
                <a:alpha val="50000"/>
              </a:srgbClr>
            </a:outerShdw>
          </a:effectLst>
        </p:spPr>
      </p:pic>
      <p:sp>
        <p:nvSpPr>
          <p:cNvPr id="195" name="Google Shape;195;p30"/>
          <p:cNvSpPr txBox="1"/>
          <p:nvPr/>
        </p:nvSpPr>
        <p:spPr>
          <a:xfrm>
            <a:off x="914400" y="4572000"/>
            <a:ext cx="59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https://walkergareth.github.io/learnipa/IPAChart/charts/vowels.html</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(xray demo)</a:t>
            </a:r>
            <a:endParaRPr/>
          </a:p>
        </p:txBody>
      </p:sp>
      <p:sp>
        <p:nvSpPr>
          <p:cNvPr id="201" name="Google Shape;20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31"/>
          <p:cNvPicPr preferRelativeResize="0"/>
          <p:nvPr/>
        </p:nvPicPr>
        <p:blipFill>
          <a:blip r:embed="rId3">
            <a:alphaModFix/>
          </a:blip>
          <a:stretch>
            <a:fillRect/>
          </a:stretch>
        </p:blipFill>
        <p:spPr>
          <a:xfrm>
            <a:off x="457200" y="865325"/>
            <a:ext cx="3754919" cy="4125775"/>
          </a:xfrm>
          <a:prstGeom prst="rect">
            <a:avLst/>
          </a:prstGeom>
          <a:noFill/>
          <a:ln>
            <a:noFill/>
          </a:ln>
          <a:effectLst>
            <a:outerShdw blurRad="57150" rotWithShape="0" algn="bl" dir="5400000" dist="19050">
              <a:srgbClr val="000000">
                <a:alpha val="50000"/>
              </a:srgbClr>
            </a:outerShdw>
          </a:effectLst>
        </p:spPr>
      </p:pic>
      <p:sp>
        <p:nvSpPr>
          <p:cNvPr id="203" name="Google Shape;203;p31"/>
          <p:cNvSpPr txBox="1"/>
          <p:nvPr>
            <p:ph idx="1" type="body"/>
          </p:nvPr>
        </p:nvSpPr>
        <p:spPr>
          <a:xfrm>
            <a:off x="4322275" y="763150"/>
            <a:ext cx="45096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4"/>
              </a:rPr>
              <a:t>https://www.phonetik.uni-muenchen.de/~hoole/kurse/movies/xray/xray_demo.html</a:t>
            </a:r>
            <a:r>
              <a:rPr lang="en" sz="2000"/>
              <a:t> </a:t>
            </a:r>
            <a:endParaRPr sz="2000"/>
          </a:p>
          <a:p>
            <a:pPr indent="-355600" lvl="0" marL="457200" rtl="0" algn="l">
              <a:lnSpc>
                <a:spcPct val="115000"/>
              </a:lnSpc>
              <a:spcBef>
                <a:spcPts val="0"/>
              </a:spcBef>
              <a:spcAft>
                <a:spcPts val="0"/>
              </a:spcAft>
              <a:buSzPts val="2000"/>
              <a:buChar char="●"/>
            </a:pPr>
            <a:r>
              <a:rPr lang="en" sz="2000"/>
              <a:t>F1. “Is that biography?” ( / I z D { t b aI Q g r @ f i /)</a:t>
            </a:r>
            <a:endParaRPr sz="2000"/>
          </a:p>
          <a:p>
            <a:pPr indent="0" lvl="0" marL="457200" rtl="0" algn="l">
              <a:lnSpc>
                <a:spcPct val="115000"/>
              </a:lnSpc>
              <a:spcBef>
                <a:spcPts val="0"/>
              </a:spcBef>
              <a:spcAft>
                <a:spcPts val="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31150"/>
            <a:ext cx="8520600" cy="710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Contents</a:t>
            </a:r>
            <a:endParaRPr/>
          </a:p>
        </p:txBody>
      </p:sp>
      <p:sp>
        <p:nvSpPr>
          <p:cNvPr id="63" name="Google Shape;63;p14"/>
          <p:cNvSpPr txBox="1"/>
          <p:nvPr>
            <p:ph idx="1" type="body"/>
          </p:nvPr>
        </p:nvSpPr>
        <p:spPr>
          <a:xfrm>
            <a:off x="734775" y="945425"/>
            <a:ext cx="8097600" cy="3828300"/>
          </a:xfrm>
          <a:prstGeom prst="rect">
            <a:avLst/>
          </a:prstGeom>
          <a:noFill/>
          <a:ln>
            <a:noFill/>
          </a:ln>
        </p:spPr>
        <p:txBody>
          <a:bodyPr anchorCtr="0" anchor="t" bIns="91425" lIns="91425" spcFirstLastPara="1" rIns="91425" wrap="square" tIns="91425">
            <a:normAutofit fontScale="92500" lnSpcReduction="20000"/>
          </a:bodyPr>
          <a:lstStyle/>
          <a:p>
            <a:pPr indent="-404812" lvl="0" marL="457200" rtl="0" algn="l">
              <a:lnSpc>
                <a:spcPct val="115000"/>
              </a:lnSpc>
              <a:spcBef>
                <a:spcPts val="0"/>
              </a:spcBef>
              <a:spcAft>
                <a:spcPts val="0"/>
              </a:spcAft>
              <a:buSzPct val="100000"/>
              <a:buAutoNum type="arabicPeriod"/>
            </a:pPr>
            <a:r>
              <a:rPr lang="en" sz="3000"/>
              <a:t>Introduction to Phonetics</a:t>
            </a:r>
            <a:endParaRPr sz="3000"/>
          </a:p>
          <a:p>
            <a:pPr indent="-404812" lvl="0" marL="457200" rtl="0" algn="l">
              <a:lnSpc>
                <a:spcPct val="115000"/>
              </a:lnSpc>
              <a:spcBef>
                <a:spcPts val="0"/>
              </a:spcBef>
              <a:spcAft>
                <a:spcPts val="0"/>
              </a:spcAft>
              <a:buSzPct val="100000"/>
              <a:buAutoNum type="arabicPeriod"/>
            </a:pPr>
            <a:r>
              <a:rPr lang="en" sz="3000"/>
              <a:t>Praat</a:t>
            </a:r>
            <a:endParaRPr sz="3000"/>
          </a:p>
          <a:p>
            <a:pPr indent="-404812" lvl="0" marL="457200" rtl="0" algn="l">
              <a:lnSpc>
                <a:spcPct val="115000"/>
              </a:lnSpc>
              <a:spcBef>
                <a:spcPts val="0"/>
              </a:spcBef>
              <a:spcAft>
                <a:spcPts val="0"/>
              </a:spcAft>
              <a:buSzPct val="100000"/>
              <a:buAutoNum type="arabicPeriod"/>
            </a:pPr>
            <a:r>
              <a:rPr lang="en" sz="3000"/>
              <a:t>Preparing Vowels</a:t>
            </a:r>
            <a:endParaRPr sz="3000"/>
          </a:p>
          <a:p>
            <a:pPr indent="-404812" lvl="0" marL="457200" rtl="0" algn="l">
              <a:lnSpc>
                <a:spcPct val="115000"/>
              </a:lnSpc>
              <a:spcBef>
                <a:spcPts val="0"/>
              </a:spcBef>
              <a:spcAft>
                <a:spcPts val="0"/>
              </a:spcAft>
              <a:buSzPct val="100000"/>
              <a:buAutoNum type="arabicPeriod"/>
            </a:pPr>
            <a:r>
              <a:rPr lang="en" sz="3000"/>
              <a:t>Recording</a:t>
            </a:r>
            <a:endParaRPr sz="3000"/>
          </a:p>
          <a:p>
            <a:pPr indent="-404812" lvl="0" marL="457200" rtl="0" algn="l">
              <a:lnSpc>
                <a:spcPct val="115000"/>
              </a:lnSpc>
              <a:spcBef>
                <a:spcPts val="0"/>
              </a:spcBef>
              <a:spcAft>
                <a:spcPts val="0"/>
              </a:spcAft>
              <a:buSzPct val="100000"/>
              <a:buAutoNum type="arabicPeriod"/>
            </a:pPr>
            <a:r>
              <a:rPr lang="en" sz="3000"/>
              <a:t>Formant Tracking</a:t>
            </a:r>
            <a:endParaRPr sz="3000"/>
          </a:p>
          <a:p>
            <a:pPr indent="-404812" lvl="0" marL="457200" rtl="0" algn="l">
              <a:lnSpc>
                <a:spcPct val="115000"/>
              </a:lnSpc>
              <a:spcBef>
                <a:spcPts val="0"/>
              </a:spcBef>
              <a:spcAft>
                <a:spcPts val="0"/>
              </a:spcAft>
              <a:buSzPct val="100000"/>
              <a:buAutoNum type="arabicPeriod"/>
            </a:pPr>
            <a:r>
              <a:rPr lang="en" sz="3000"/>
              <a:t>Annotation</a:t>
            </a:r>
            <a:endParaRPr sz="3000"/>
          </a:p>
          <a:p>
            <a:pPr indent="-404812" lvl="0" marL="457200" rtl="0" algn="l">
              <a:lnSpc>
                <a:spcPct val="115000"/>
              </a:lnSpc>
              <a:spcBef>
                <a:spcPts val="0"/>
              </a:spcBef>
              <a:spcAft>
                <a:spcPts val="0"/>
              </a:spcAft>
              <a:buSzPct val="100000"/>
              <a:buAutoNum type="arabicPeriod"/>
            </a:pPr>
            <a:r>
              <a:rPr lang="en" sz="3000"/>
              <a:t>Annotated Spectrum to F1, F2, F3</a:t>
            </a:r>
            <a:endParaRPr sz="3000"/>
          </a:p>
          <a:p>
            <a:pPr indent="-404812" lvl="0" marL="457200" rtl="0" algn="l">
              <a:lnSpc>
                <a:spcPct val="115000"/>
              </a:lnSpc>
              <a:spcBef>
                <a:spcPts val="0"/>
              </a:spcBef>
              <a:spcAft>
                <a:spcPts val="0"/>
              </a:spcAft>
              <a:buSzPct val="100000"/>
              <a:buAutoNum type="arabicPeriod"/>
            </a:pPr>
            <a:r>
              <a:rPr lang="en" sz="3000"/>
              <a:t>Coding for Drawing Vowel Chart</a:t>
            </a:r>
            <a:endParaRPr sz="3000"/>
          </a:p>
          <a:p>
            <a:pPr indent="-404812" lvl="0" marL="457200" rtl="0" algn="l">
              <a:lnSpc>
                <a:spcPct val="115000"/>
              </a:lnSpc>
              <a:spcBef>
                <a:spcPts val="0"/>
              </a:spcBef>
              <a:spcAft>
                <a:spcPts val="0"/>
              </a:spcAft>
              <a:buSzPct val="100000"/>
              <a:buAutoNum type="arabicPeriod"/>
            </a:pPr>
            <a:r>
              <a:rPr lang="en" sz="3000"/>
              <a:t>Conclusion</a:t>
            </a:r>
            <a:endParaRPr sz="3000"/>
          </a:p>
        </p:txBody>
      </p:sp>
      <p:sp>
        <p:nvSpPr>
          <p:cNvPr id="64" name="Google Shape;6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(xray demo)</a:t>
            </a:r>
            <a:endParaRPr/>
          </a:p>
        </p:txBody>
      </p:sp>
      <p:sp>
        <p:nvSpPr>
          <p:cNvPr id="209" name="Google Shape;20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2"/>
          <p:cNvSpPr txBox="1"/>
          <p:nvPr>
            <p:ph idx="1" type="body"/>
          </p:nvPr>
        </p:nvSpPr>
        <p:spPr>
          <a:xfrm>
            <a:off x="4322275" y="763150"/>
            <a:ext cx="45096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3"/>
              </a:rPr>
              <a:t>https://www.phonetik.uni-muenchen.de/~hoole/kurse/movies/xray/xray_demo.html</a:t>
            </a:r>
            <a:r>
              <a:rPr lang="en" sz="2000"/>
              <a:t> </a:t>
            </a:r>
            <a:endParaRPr sz="2000"/>
          </a:p>
          <a:p>
            <a:pPr indent="-355600" lvl="0" marL="457200" rtl="0" algn="l">
              <a:lnSpc>
                <a:spcPct val="115000"/>
              </a:lnSpc>
              <a:spcBef>
                <a:spcPts val="0"/>
              </a:spcBef>
              <a:spcAft>
                <a:spcPts val="0"/>
              </a:spcAft>
              <a:buSzPts val="2000"/>
              <a:buChar char="●"/>
            </a:pPr>
            <a:r>
              <a:rPr lang="en" sz="2000"/>
              <a:t>M1. “Its ten below outside” (/ I t s t E n b @ l @U aU t s aI d /)</a:t>
            </a:r>
            <a:endParaRPr sz="2000"/>
          </a:p>
        </p:txBody>
      </p:sp>
      <p:pic>
        <p:nvPicPr>
          <p:cNvPr id="211" name="Google Shape;211;p32"/>
          <p:cNvPicPr preferRelativeResize="0"/>
          <p:nvPr/>
        </p:nvPicPr>
        <p:blipFill>
          <a:blip r:embed="rId4">
            <a:alphaModFix/>
          </a:blip>
          <a:stretch>
            <a:fillRect/>
          </a:stretch>
        </p:blipFill>
        <p:spPr>
          <a:xfrm>
            <a:off x="533400" y="712925"/>
            <a:ext cx="3580704" cy="4278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(3D simulation)</a:t>
            </a:r>
            <a:endParaRPr/>
          </a:p>
        </p:txBody>
      </p:sp>
      <p:sp>
        <p:nvSpPr>
          <p:cNvPr id="217" name="Google Shape;2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3"/>
          <p:cNvPicPr preferRelativeResize="0"/>
          <p:nvPr/>
        </p:nvPicPr>
        <p:blipFill>
          <a:blip r:embed="rId3">
            <a:alphaModFix/>
          </a:blip>
          <a:stretch>
            <a:fillRect/>
          </a:stretch>
        </p:blipFill>
        <p:spPr>
          <a:xfrm>
            <a:off x="609600" y="789125"/>
            <a:ext cx="3041192" cy="4125775"/>
          </a:xfrm>
          <a:prstGeom prst="rect">
            <a:avLst/>
          </a:prstGeom>
          <a:noFill/>
          <a:ln>
            <a:noFill/>
          </a:ln>
          <a:effectLst>
            <a:outerShdw blurRad="57150" rotWithShape="0" algn="bl" dir="5400000" dist="19050">
              <a:srgbClr val="000000">
                <a:alpha val="50000"/>
              </a:srgbClr>
            </a:outerShdw>
          </a:effectLst>
        </p:spPr>
      </p:pic>
      <p:sp>
        <p:nvSpPr>
          <p:cNvPr id="219" name="Google Shape;219;p33"/>
          <p:cNvSpPr txBox="1"/>
          <p:nvPr>
            <p:ph idx="1" type="body"/>
          </p:nvPr>
        </p:nvSpPr>
        <p:spPr>
          <a:xfrm>
            <a:off x="4202975" y="763150"/>
            <a:ext cx="46287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Tongue Talking, doctoral thesis, Olov Engwall, 2002</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25" name="Google Shape;2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4"/>
          <p:cNvSpPr txBox="1"/>
          <p:nvPr>
            <p:ph idx="1" type="body"/>
          </p:nvPr>
        </p:nvSpPr>
        <p:spPr>
          <a:xfrm>
            <a:off x="5187575" y="763150"/>
            <a:ext cx="3644100" cy="4125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n" sz="2000"/>
              <a:t>Fig. The graphical interface for the interactie articulatory synthesis, consisting of one window for the vocal tract model, one for the parameter and phoneme control, one for the area function and one for the transfer function.</a:t>
            </a:r>
            <a:endParaRPr sz="2000"/>
          </a:p>
        </p:txBody>
      </p:sp>
      <p:pic>
        <p:nvPicPr>
          <p:cNvPr id="227" name="Google Shape;227;p34"/>
          <p:cNvPicPr preferRelativeResize="0"/>
          <p:nvPr/>
        </p:nvPicPr>
        <p:blipFill>
          <a:blip r:embed="rId3">
            <a:alphaModFix/>
          </a:blip>
          <a:stretch>
            <a:fillRect/>
          </a:stretch>
        </p:blipFill>
        <p:spPr>
          <a:xfrm>
            <a:off x="381000" y="789125"/>
            <a:ext cx="4594748"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33" name="Google Shape;23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35"/>
          <p:cNvSpPr txBox="1"/>
          <p:nvPr>
            <p:ph idx="1" type="body"/>
          </p:nvPr>
        </p:nvSpPr>
        <p:spPr>
          <a:xfrm>
            <a:off x="152400" y="3832799"/>
            <a:ext cx="8679300" cy="992400"/>
          </a:xfrm>
          <a:prstGeom prst="rect">
            <a:avLst/>
          </a:prstGeom>
          <a:noFill/>
          <a:ln>
            <a:noFill/>
          </a:ln>
        </p:spPr>
        <p:txBody>
          <a:bodyPr anchorCtr="0" anchor="t" bIns="91425" lIns="91425" spcFirstLastPara="1" rIns="91425" wrap="square" tIns="91425">
            <a:normAutofit fontScale="85000" lnSpcReduction="10000"/>
          </a:bodyPr>
          <a:lstStyle/>
          <a:p>
            <a:pPr indent="0" lvl="0" marL="457200" rtl="0" algn="l">
              <a:lnSpc>
                <a:spcPct val="115000"/>
              </a:lnSpc>
              <a:spcBef>
                <a:spcPts val="0"/>
              </a:spcBef>
              <a:spcAft>
                <a:spcPts val="0"/>
              </a:spcAft>
              <a:buNone/>
            </a:pPr>
            <a:r>
              <a:rPr lang="en" sz="2000"/>
              <a:t>Fig. Three different views of the intraoral parts of the KTH synthetic head that could potentially be used in pronunciation training, a) with a see-through face, b) with one half of the face removed and c) from behind, with the hair removed</a:t>
            </a:r>
            <a:endParaRPr sz="2000"/>
          </a:p>
        </p:txBody>
      </p:sp>
      <p:sp>
        <p:nvSpPr>
          <p:cNvPr id="235" name="Google Shape;235;p35"/>
          <p:cNvSpPr txBox="1"/>
          <p:nvPr>
            <p:ph idx="1" type="body"/>
          </p:nvPr>
        </p:nvSpPr>
        <p:spPr>
          <a:xfrm>
            <a:off x="5349250" y="763150"/>
            <a:ext cx="3482700" cy="28911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Tongue Talkin, doctoral dissertation, Olov Engwall</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3"/>
              </a:rPr>
              <a:t>https://www.diva-portal.org/smash/get/diva2:9174/FULLTEXT01.pdf</a:t>
            </a:r>
            <a:r>
              <a:rPr lang="en" sz="2000"/>
              <a:t> </a:t>
            </a:r>
            <a:endParaRPr sz="2000"/>
          </a:p>
        </p:txBody>
      </p:sp>
      <p:pic>
        <p:nvPicPr>
          <p:cNvPr id="236" name="Google Shape;236;p35"/>
          <p:cNvPicPr preferRelativeResize="0"/>
          <p:nvPr/>
        </p:nvPicPr>
        <p:blipFill>
          <a:blip r:embed="rId4">
            <a:alphaModFix/>
          </a:blip>
          <a:stretch>
            <a:fillRect/>
          </a:stretch>
        </p:blipFill>
        <p:spPr>
          <a:xfrm>
            <a:off x="685800" y="865325"/>
            <a:ext cx="4449802" cy="2815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42" name="Google Shape;24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6"/>
          <p:cNvSpPr txBox="1"/>
          <p:nvPr>
            <p:ph idx="1" type="body"/>
          </p:nvPr>
        </p:nvSpPr>
        <p:spPr>
          <a:xfrm>
            <a:off x="152400" y="860999"/>
            <a:ext cx="8679300" cy="992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15000"/>
              </a:lnSpc>
              <a:spcBef>
                <a:spcPts val="0"/>
              </a:spcBef>
              <a:spcAft>
                <a:spcPts val="0"/>
              </a:spcAft>
              <a:buNone/>
            </a:pPr>
            <a:r>
              <a:rPr lang="en" sz="2000"/>
              <a:t>Fig. The difference between naive and expert listeners in the confusion matrix for the model's vowels. Stimuli horizontally and response vertically.</a:t>
            </a:r>
            <a:endParaRPr sz="2000"/>
          </a:p>
        </p:txBody>
      </p:sp>
      <p:pic>
        <p:nvPicPr>
          <p:cNvPr id="244" name="Google Shape;244;p36"/>
          <p:cNvPicPr preferRelativeResize="0"/>
          <p:nvPr/>
        </p:nvPicPr>
        <p:blipFill>
          <a:blip r:embed="rId3">
            <a:alphaModFix/>
          </a:blip>
          <a:stretch>
            <a:fillRect/>
          </a:stretch>
        </p:blipFill>
        <p:spPr>
          <a:xfrm>
            <a:off x="1295400" y="1855925"/>
            <a:ext cx="5671548" cy="2815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7"/>
          <p:cNvPicPr preferRelativeResize="0"/>
          <p:nvPr/>
        </p:nvPicPr>
        <p:blipFill>
          <a:blip r:embed="rId3">
            <a:alphaModFix/>
          </a:blip>
          <a:stretch>
            <a:fillRect/>
          </a:stretch>
        </p:blipFill>
        <p:spPr>
          <a:xfrm>
            <a:off x="381000" y="789125"/>
            <a:ext cx="5766509" cy="4125774"/>
          </a:xfrm>
          <a:prstGeom prst="rect">
            <a:avLst/>
          </a:prstGeom>
          <a:noFill/>
          <a:ln>
            <a:noFill/>
          </a:ln>
          <a:effectLst>
            <a:outerShdw blurRad="57150" rotWithShape="0" algn="bl" dir="5400000" dist="19050">
              <a:srgbClr val="000000">
                <a:alpha val="50000"/>
              </a:srgbClr>
            </a:outerShdw>
          </a:effectLst>
        </p:spPr>
      </p:pic>
      <p:sp>
        <p:nvSpPr>
          <p:cNvPr id="252" name="Google Shape;252;p37"/>
          <p:cNvSpPr txBox="1"/>
          <p:nvPr>
            <p:ph idx="1" type="body"/>
          </p:nvPr>
        </p:nvSpPr>
        <p:spPr>
          <a:xfrm>
            <a:off x="6260375" y="763150"/>
            <a:ext cx="27363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Version 2 ကျမှ IPA symbol ကို ထပ်ဖြည့်တယ်</a:t>
            </a:r>
            <a:endParaRPr sz="2000"/>
          </a:p>
          <a:p>
            <a:pPr indent="-355600" lvl="0" marL="457200" rtl="0" algn="l">
              <a:lnSpc>
                <a:spcPct val="115000"/>
              </a:lnSpc>
              <a:spcBef>
                <a:spcPts val="0"/>
              </a:spcBef>
              <a:spcAft>
                <a:spcPts val="0"/>
              </a:spcAft>
              <a:buSzPts val="2000"/>
              <a:buChar char="●"/>
            </a:pPr>
            <a:r>
              <a:rPr lang="en" sz="2000"/>
              <a:t>အဓိက ကူညီပေးခဲ့တာက YTU, Yangon က ဆရာ့ ကျောင်းသူတွေပါ (မနီထွေးအောင်၊ ဝင့်သိင်္ဂီ၊ ရွှေစင်မိုး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58" name="Google Shape;25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8"/>
          <p:cNvSpPr txBox="1"/>
          <p:nvPr>
            <p:ph idx="1" type="body"/>
          </p:nvPr>
        </p:nvSpPr>
        <p:spPr>
          <a:xfrm>
            <a:off x="705400" y="763150"/>
            <a:ext cx="82914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စက်ရုပ်သံ TTS ဒီမို လုပ်ပြမယ်</a:t>
            </a:r>
            <a:endParaRPr sz="2000"/>
          </a:p>
          <a:p>
            <a:pPr indent="-355600" lvl="0" marL="457200" rtl="0" algn="l">
              <a:lnSpc>
                <a:spcPct val="115000"/>
              </a:lnSpc>
              <a:spcBef>
                <a:spcPts val="0"/>
              </a:spcBef>
              <a:spcAft>
                <a:spcPts val="0"/>
              </a:spcAft>
              <a:buSzPts val="2000"/>
              <a:buChar char="●"/>
            </a:pPr>
            <a:r>
              <a:rPr lang="en" sz="2000"/>
              <a:t>Linux မှာ ရှိတဲ့ espeak နဲ့ myG2P ကိုပဲ သုံးပြီး လုပ်လို့ ရတယ်</a:t>
            </a:r>
            <a:endParaRPr sz="2000"/>
          </a:p>
          <a:p>
            <a:pPr indent="-355600" lvl="0" marL="457200" rtl="0" algn="l">
              <a:lnSpc>
                <a:spcPct val="115000"/>
              </a:lnSpc>
              <a:spcBef>
                <a:spcPts val="0"/>
              </a:spcBef>
              <a:spcAft>
                <a:spcPts val="0"/>
              </a:spcAft>
              <a:buSzPts val="2000"/>
              <a:buChar char="●"/>
            </a:pPr>
            <a:r>
              <a:rPr lang="en" sz="2000"/>
              <a:t>myG2P က IPA ကို ယူမယ်</a:t>
            </a:r>
            <a:endParaRPr sz="2000"/>
          </a:p>
          <a:p>
            <a:pPr indent="-355600" lvl="0" marL="457200" rtl="0" algn="l">
              <a:lnSpc>
                <a:spcPct val="115000"/>
              </a:lnSpc>
              <a:spcBef>
                <a:spcPts val="0"/>
              </a:spcBef>
              <a:spcAft>
                <a:spcPts val="0"/>
              </a:spcAft>
              <a:buSzPts val="2000"/>
              <a:buChar char="●"/>
            </a:pPr>
            <a:r>
              <a:rPr lang="en" sz="2000"/>
              <a:t>တခုရှိတာက myG2P ရဲ့ IPA က တချို့ကို ဆရာတို့ modify လုပ်တာ၊ ထပ်ဖြည့်တာမျိုး လုပ်ထားတာမို့</a:t>
            </a:r>
            <a:endParaRPr sz="2000"/>
          </a:p>
          <a:p>
            <a:pPr indent="-355600" lvl="0" marL="457200" rtl="0" algn="l">
              <a:lnSpc>
                <a:spcPct val="115000"/>
              </a:lnSpc>
              <a:spcBef>
                <a:spcPts val="0"/>
              </a:spcBef>
              <a:spcAft>
                <a:spcPts val="0"/>
              </a:spcAft>
              <a:buSzPts val="2000"/>
              <a:buChar char="●"/>
            </a:pPr>
            <a:r>
              <a:rPr lang="en" sz="2000"/>
              <a:t>အဲဒါကြောင့် Mapping တချို့ ဖြည့်လုပ်ဖို့ လိုအပ်တယ်</a:t>
            </a:r>
            <a:endParaRPr sz="2000"/>
          </a:p>
          <a:p>
            <a:pPr indent="-355600" lvl="0" marL="457200" rtl="0" algn="l">
              <a:lnSpc>
                <a:spcPct val="115000"/>
              </a:lnSpc>
              <a:spcBef>
                <a:spcPts val="0"/>
              </a:spcBef>
              <a:spcAft>
                <a:spcPts val="0"/>
              </a:spcAft>
              <a:buSzPts val="2000"/>
              <a:buChar char="●"/>
            </a:pPr>
            <a:r>
              <a:rPr lang="en" sz="2000"/>
              <a:t>Python နဲ့ coding လုပ်လိုက်ရင် ဒီမို TTS ရပြီ</a:t>
            </a:r>
            <a:endParaRPr sz="2000"/>
          </a:p>
          <a:p>
            <a:pPr indent="-355600" lvl="0" marL="457200" rtl="0" algn="l">
              <a:lnSpc>
                <a:spcPct val="115000"/>
              </a:lnSpc>
              <a:spcBef>
                <a:spcPts val="0"/>
              </a:spcBef>
              <a:spcAft>
                <a:spcPts val="0"/>
              </a:spcAft>
              <a:buSzPts val="2000"/>
              <a:buChar char="●"/>
            </a:pPr>
            <a:r>
              <a:rPr lang="en" sz="2000"/>
              <a:t>လက်ရှိ လုပ်ထားတာက espeak ရဲ့ English အသံ ဥပဒေတွေကိုပဲ အခြေခံပြီး လုပ်ပြထားတာ ဖြစ်တယ်</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65" name="Google Shape;26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9"/>
          <p:cNvPicPr preferRelativeResize="0"/>
          <p:nvPr/>
        </p:nvPicPr>
        <p:blipFill>
          <a:blip r:embed="rId3">
            <a:alphaModFix/>
          </a:blip>
          <a:stretch>
            <a:fillRect/>
          </a:stretch>
        </p:blipFill>
        <p:spPr>
          <a:xfrm>
            <a:off x="304800" y="865325"/>
            <a:ext cx="5857576" cy="3533599"/>
          </a:xfrm>
          <a:prstGeom prst="rect">
            <a:avLst/>
          </a:prstGeom>
          <a:noFill/>
          <a:ln>
            <a:noFill/>
          </a:ln>
          <a:effectLst>
            <a:outerShdw blurRad="57150" rotWithShape="0" algn="bl" dir="5400000" dist="19050">
              <a:srgbClr val="000000">
                <a:alpha val="50000"/>
              </a:srgbClr>
            </a:outerShdw>
          </a:effectLst>
        </p:spPr>
      </p:pic>
      <p:sp>
        <p:nvSpPr>
          <p:cNvPr id="267" name="Google Shape;267;p39"/>
          <p:cNvSpPr txBox="1"/>
          <p:nvPr>
            <p:ph idx="1" type="body"/>
          </p:nvPr>
        </p:nvSpPr>
        <p:spPr>
          <a:xfrm>
            <a:off x="6333850" y="763150"/>
            <a:ext cx="2662800" cy="3900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IPA2espeak</a:t>
            </a:r>
            <a:endParaRPr sz="2000"/>
          </a:p>
          <a:p>
            <a:pPr indent="-355600" lvl="0" marL="457200" rtl="0" algn="l">
              <a:lnSpc>
                <a:spcPct val="115000"/>
              </a:lnSpc>
              <a:spcBef>
                <a:spcPts val="0"/>
              </a:spcBef>
              <a:spcAft>
                <a:spcPts val="0"/>
              </a:spcAft>
              <a:buSzPts val="2000"/>
              <a:buChar char="●"/>
            </a:pPr>
            <a:r>
              <a:rPr lang="en" sz="2000"/>
              <a:t>Run လုပ်လိုက်</a:t>
            </a:r>
            <a:endParaRPr sz="2000"/>
          </a:p>
          <a:p>
            <a:pPr indent="-355600" lvl="0" marL="457200" rtl="0" algn="l">
              <a:lnSpc>
                <a:spcPct val="115000"/>
              </a:lnSpc>
              <a:spcBef>
                <a:spcPts val="0"/>
              </a:spcBef>
              <a:spcAft>
                <a:spcPts val="0"/>
              </a:spcAft>
              <a:buSzPts val="2000"/>
              <a:buChar char="●"/>
            </a:pPr>
            <a:r>
              <a:rPr lang="en" sz="2000"/>
              <a:t>Wav ဖိုင် ထုတ်လိုက်</a:t>
            </a:r>
            <a:endParaRPr sz="2000"/>
          </a:p>
          <a:p>
            <a:pPr indent="-355600" lvl="0" marL="457200" rtl="0" algn="l">
              <a:lnSpc>
                <a:spcPct val="115000"/>
              </a:lnSpc>
              <a:spcBef>
                <a:spcPts val="0"/>
              </a:spcBef>
              <a:spcAft>
                <a:spcPts val="0"/>
              </a:spcAft>
              <a:buSzPts val="2000"/>
              <a:buChar char="●"/>
            </a:pPr>
            <a:r>
              <a:rPr lang="en" sz="2000"/>
              <a:t>နားထောင် လိုက်</a:t>
            </a:r>
            <a:endParaRPr sz="2000"/>
          </a:p>
          <a:p>
            <a:pPr indent="-355600" lvl="0" marL="457200" rtl="0" algn="l">
              <a:lnSpc>
                <a:spcPct val="115000"/>
              </a:lnSpc>
              <a:spcBef>
                <a:spcPts val="0"/>
              </a:spcBef>
              <a:spcAft>
                <a:spcPts val="0"/>
              </a:spcAft>
              <a:buSzPts val="2000"/>
              <a:buChar char="●"/>
            </a:pPr>
            <a:r>
              <a:rPr lang="en" sz="2000"/>
              <a:t>Mapping ကို ပြင်လိုက်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73" name="Google Shape;27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40"/>
          <p:cNvSpPr txBox="1"/>
          <p:nvPr>
            <p:ph idx="1" type="body"/>
          </p:nvPr>
        </p:nvSpPr>
        <p:spPr>
          <a:xfrm>
            <a:off x="5995850" y="763150"/>
            <a:ext cx="3000900" cy="3297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တကယ်တမ်း ခေါင်းစားတာက myG2P မှာ ထပ်ဖြည့်ထားတဲ့ အပိုင်းတွေကို mapping လုပ်ရတဲ့အပိုင်းပါ</a:t>
            </a:r>
            <a:endParaRPr sz="2000"/>
          </a:p>
        </p:txBody>
      </p:sp>
      <p:pic>
        <p:nvPicPr>
          <p:cNvPr id="275" name="Google Shape;275;p40"/>
          <p:cNvPicPr preferRelativeResize="0"/>
          <p:nvPr/>
        </p:nvPicPr>
        <p:blipFill>
          <a:blip r:embed="rId3">
            <a:alphaModFix/>
          </a:blip>
          <a:stretch>
            <a:fillRect/>
          </a:stretch>
        </p:blipFill>
        <p:spPr>
          <a:xfrm>
            <a:off x="381000" y="865325"/>
            <a:ext cx="5491138" cy="4018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81" name="Google Shape;28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41"/>
          <p:cNvPicPr preferRelativeResize="0"/>
          <p:nvPr/>
        </p:nvPicPr>
        <p:blipFill>
          <a:blip r:embed="rId3">
            <a:alphaModFix/>
          </a:blip>
          <a:stretch>
            <a:fillRect/>
          </a:stretch>
        </p:blipFill>
        <p:spPr>
          <a:xfrm>
            <a:off x="152400" y="865325"/>
            <a:ext cx="8839202" cy="226911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609600" y="789125"/>
            <a:ext cx="3407974" cy="3973376"/>
          </a:xfrm>
          <a:prstGeom prst="rect">
            <a:avLst/>
          </a:prstGeom>
          <a:noFill/>
          <a:ln>
            <a:noFill/>
          </a:ln>
          <a:effectLst>
            <a:outerShdw blurRad="57150" rotWithShape="0" algn="bl" dir="5400000" dist="19050">
              <a:srgbClr val="000000">
                <a:alpha val="50000"/>
              </a:srgbClr>
            </a:outerShdw>
          </a:effectLst>
        </p:spPr>
      </p:pic>
      <p:sp>
        <p:nvSpPr>
          <p:cNvPr id="72" name="Google Shape;72;p15"/>
          <p:cNvSpPr txBox="1"/>
          <p:nvPr>
            <p:ph idx="1" type="body"/>
          </p:nvPr>
        </p:nvSpPr>
        <p:spPr>
          <a:xfrm>
            <a:off x="4149375" y="847675"/>
            <a:ext cx="4454400" cy="3510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ပါမောက္ခ ကော့တနေး၏ ဖိုနင်းသီအိုရီကျမ်းထွက်ပေါ်လာပြီးနောက် မြန်မာဘာသာစကားကို ဖိုနင်း ဟူသော သဘောတရားနှင့်လေ့လာတင်ပြသည့် ပထမဦးဆုံးသော သုတေသနလုပ်ငန်းအဖြစ် မှတ်ယူနိုင်ပါသည်။ </a:t>
            </a:r>
            <a:endParaRPr sz="2000"/>
          </a:p>
          <a:p>
            <a:pPr indent="-355600" lvl="0" marL="457200" rtl="0" algn="l">
              <a:lnSpc>
                <a:spcPct val="115000"/>
              </a:lnSpc>
              <a:spcBef>
                <a:spcPts val="0"/>
              </a:spcBef>
              <a:spcAft>
                <a:spcPts val="0"/>
              </a:spcAft>
              <a:buSzPts val="2000"/>
              <a:buChar char="●"/>
            </a:pPr>
            <a:r>
              <a:rPr lang="en" sz="2000"/>
              <a:t>၎င်းစာအုပ်ကို ဆရာဦးရွှေသွင် (၁၉၆၉) မြန်မာပြန်သည်။</a:t>
            </a:r>
            <a:endParaRPr sz="2000"/>
          </a:p>
        </p:txBody>
      </p:sp>
      <p:sp>
        <p:nvSpPr>
          <p:cNvPr id="73" name="Google Shape;73;p15"/>
          <p:cNvSpPr txBox="1"/>
          <p:nvPr/>
        </p:nvSpPr>
        <p:spPr>
          <a:xfrm>
            <a:off x="4170525" y="4191000"/>
            <a:ext cx="44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ဆရာဦးသိန်းထွန်း လေလှိုင်းသဒ္ဒဗေဒနှင့် မြန်မာစကားသံ ပြောင်းလဲမှုစနစ် စာအုပ်တွင် အထက်ပါအတိုင်း ဖော်ပြထားသည်။</a:t>
            </a:r>
            <a:endParaRPr>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88" name="Google Shape;28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42"/>
          <p:cNvSpPr txBox="1"/>
          <p:nvPr>
            <p:ph idx="1" type="body"/>
          </p:nvPr>
        </p:nvSpPr>
        <p:spPr>
          <a:xfrm>
            <a:off x="6260375" y="763150"/>
            <a:ext cx="2736300" cy="3532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ဆရာ ဘာတွေ ရိုက်ထည့်ထားတာလဲ ဖတ်နိုင်တဲ့သူက ဖတ်ပေးကြပါဦး</a:t>
            </a:r>
            <a:endParaRPr sz="2000"/>
          </a:p>
        </p:txBody>
      </p:sp>
      <p:pic>
        <p:nvPicPr>
          <p:cNvPr id="290" name="Google Shape;290;p42"/>
          <p:cNvPicPr preferRelativeResize="0"/>
          <p:nvPr/>
        </p:nvPicPr>
        <p:blipFill>
          <a:blip r:embed="rId3">
            <a:alphaModFix/>
          </a:blip>
          <a:stretch>
            <a:fillRect/>
          </a:stretch>
        </p:blipFill>
        <p:spPr>
          <a:xfrm>
            <a:off x="228600" y="941525"/>
            <a:ext cx="5885476" cy="215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96" name="Google Shape;29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3"/>
          <p:cNvPicPr preferRelativeResize="0"/>
          <p:nvPr/>
        </p:nvPicPr>
        <p:blipFill>
          <a:blip r:embed="rId3">
            <a:alphaModFix/>
          </a:blip>
          <a:stretch>
            <a:fillRect/>
          </a:stretch>
        </p:blipFill>
        <p:spPr>
          <a:xfrm>
            <a:off x="228600" y="1398725"/>
            <a:ext cx="8684999" cy="1417680"/>
          </a:xfrm>
          <a:prstGeom prst="rect">
            <a:avLst/>
          </a:prstGeom>
          <a:noFill/>
          <a:ln>
            <a:noFill/>
          </a:ln>
          <a:effectLst>
            <a:outerShdw blurRad="57150" rotWithShape="0" algn="bl" dir="5400000" dist="19050">
              <a:srgbClr val="000000">
                <a:alpha val="50000"/>
              </a:srgbClr>
            </a:outerShdw>
          </a:effectLst>
        </p:spPr>
      </p:pic>
      <p:sp>
        <p:nvSpPr>
          <p:cNvPr id="298" name="Google Shape;298;p43"/>
          <p:cNvSpPr txBox="1"/>
          <p:nvPr>
            <p:ph idx="1" type="body"/>
          </p:nvPr>
        </p:nvSpPr>
        <p:spPr>
          <a:xfrm>
            <a:off x="311700" y="758200"/>
            <a:ext cx="8685000" cy="764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ရှေ့က IPA input ဖိုင်ကနေ wave ဖိုင် (i.e. အသံဖိုင်) အဖြစ် ပြောင်းပြမယ်</a:t>
            </a:r>
            <a:endParaRPr sz="2000"/>
          </a:p>
        </p:txBody>
      </p:sp>
      <p:pic>
        <p:nvPicPr>
          <p:cNvPr id="299" name="Google Shape;299;p43"/>
          <p:cNvPicPr preferRelativeResize="0"/>
          <p:nvPr/>
        </p:nvPicPr>
        <p:blipFill>
          <a:blip r:embed="rId4">
            <a:alphaModFix/>
          </a:blip>
          <a:stretch>
            <a:fillRect/>
          </a:stretch>
        </p:blipFill>
        <p:spPr>
          <a:xfrm>
            <a:off x="685800" y="2968805"/>
            <a:ext cx="4587662" cy="1641295"/>
          </a:xfrm>
          <a:prstGeom prst="rect">
            <a:avLst/>
          </a:prstGeom>
          <a:noFill/>
          <a:ln>
            <a:noFill/>
          </a:ln>
          <a:effectLst>
            <a:outerShdw blurRad="57150" rotWithShape="0" algn="bl" dir="5400000" dist="19050">
              <a:srgbClr val="000000">
                <a:alpha val="50000"/>
              </a:srgbClr>
            </a:outerShdw>
          </a:effectLst>
        </p:spPr>
      </p:pic>
      <p:sp>
        <p:nvSpPr>
          <p:cNvPr id="300" name="Google Shape;300;p43"/>
          <p:cNvSpPr txBox="1"/>
          <p:nvPr>
            <p:ph idx="1" type="body"/>
          </p:nvPr>
        </p:nvSpPr>
        <p:spPr>
          <a:xfrm>
            <a:off x="5590900" y="3030675"/>
            <a:ext cx="3177300" cy="1417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Soxi command နဲ့ wavefile information ကို ကြည့်လို့ ရတယ်။</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306" name="Google Shape;30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4"/>
          <p:cNvSpPr txBox="1"/>
          <p:nvPr>
            <p:ph idx="1" type="body"/>
          </p:nvPr>
        </p:nvSpPr>
        <p:spPr>
          <a:xfrm>
            <a:off x="311700" y="758200"/>
            <a:ext cx="8685000" cy="11571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Conversion လုပ်ပြီး ရလာတဲ့ wavefile ကို နားထောင်ကြည့်ကြရအောင်</a:t>
            </a:r>
            <a:endParaRPr sz="2000"/>
          </a:p>
          <a:p>
            <a:pPr indent="-355600" lvl="0" marL="457200" rtl="0" algn="l">
              <a:lnSpc>
                <a:spcPct val="115000"/>
              </a:lnSpc>
              <a:spcBef>
                <a:spcPts val="0"/>
              </a:spcBef>
              <a:spcAft>
                <a:spcPts val="0"/>
              </a:spcAft>
              <a:buSzPts val="2000"/>
              <a:buChar char="●"/>
            </a:pPr>
            <a:r>
              <a:rPr lang="en" sz="2000"/>
              <a:t>8_ethnics.wav</a:t>
            </a:r>
            <a:endParaRPr sz="2000"/>
          </a:p>
        </p:txBody>
      </p:sp>
      <p:pic>
        <p:nvPicPr>
          <p:cNvPr id="308" name="Google Shape;308;p44" title="8_ethnics.wav">
            <a:hlinkClick r:id="rId3"/>
          </p:cNvPr>
          <p:cNvPicPr preferRelativeResize="0"/>
          <p:nvPr/>
        </p:nvPicPr>
        <p:blipFill>
          <a:blip r:embed="rId4">
            <a:alphaModFix/>
          </a:blip>
          <a:stretch>
            <a:fillRect/>
          </a:stretch>
        </p:blipFill>
        <p:spPr>
          <a:xfrm>
            <a:off x="1447800" y="2284600"/>
            <a:ext cx="457200" cy="45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14" name="Google Shape;3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5"/>
          <p:cNvPicPr preferRelativeResize="0"/>
          <p:nvPr/>
        </p:nvPicPr>
        <p:blipFill>
          <a:blip r:embed="rId3">
            <a:alphaModFix/>
          </a:blip>
          <a:stretch>
            <a:fillRect/>
          </a:stretch>
        </p:blipFill>
        <p:spPr>
          <a:xfrm>
            <a:off x="609600" y="789125"/>
            <a:ext cx="2884196" cy="4125774"/>
          </a:xfrm>
          <a:prstGeom prst="rect">
            <a:avLst/>
          </a:prstGeom>
          <a:noFill/>
          <a:ln>
            <a:noFill/>
          </a:ln>
          <a:effectLst>
            <a:outerShdw blurRad="57150" rotWithShape="0" algn="bl" dir="5400000" dist="19050">
              <a:srgbClr val="000000">
                <a:alpha val="50000"/>
              </a:srgbClr>
            </a:outerShdw>
          </a:effectLst>
        </p:spPr>
      </p:pic>
      <p:sp>
        <p:nvSpPr>
          <p:cNvPr id="316" name="Google Shape;316;p45"/>
          <p:cNvSpPr txBox="1"/>
          <p:nvPr>
            <p:ph idx="1" type="body"/>
          </p:nvPr>
        </p:nvSpPr>
        <p:spPr>
          <a:xfrm>
            <a:off x="3938450" y="763150"/>
            <a:ext cx="48933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တကယ်တမ်း မြန်မာစာနဲ့ ပတ်သက်တဲ့ phonetic, speech တွေကို လုပ်မယ် ဆိုရင် ဖတ်ကို ဖတ်ကြရလိမ့်မယ်</a:t>
            </a:r>
            <a:endParaRPr sz="2000"/>
          </a:p>
          <a:p>
            <a:pPr indent="-355600" lvl="0" marL="457200" rtl="0" algn="l">
              <a:lnSpc>
                <a:spcPct val="115000"/>
              </a:lnSpc>
              <a:spcBef>
                <a:spcPts val="0"/>
              </a:spcBef>
              <a:spcAft>
                <a:spcPts val="0"/>
              </a:spcAft>
              <a:buSzPts val="2000"/>
              <a:buChar char="●"/>
            </a:pPr>
            <a:r>
              <a:rPr lang="en" sz="2000"/>
              <a:t>သံပြင်း/သံညှင်း ပြောင်းတဲ့ ကိစ္စတွေ</a:t>
            </a:r>
            <a:endParaRPr sz="2000"/>
          </a:p>
          <a:p>
            <a:pPr indent="-355600" lvl="0" marL="457200" rtl="0" algn="l">
              <a:lnSpc>
                <a:spcPct val="115000"/>
              </a:lnSpc>
              <a:spcBef>
                <a:spcPts val="0"/>
              </a:spcBef>
              <a:spcAft>
                <a:spcPts val="0"/>
              </a:spcAft>
              <a:buSzPts val="2000"/>
              <a:buChar char="●"/>
            </a:pPr>
            <a:r>
              <a:rPr lang="en" sz="2000"/>
              <a:t>တနည်းအားဖြင့် G2P ကိစ္စတွေ နဲ့ ပတ်သက်ပြီး အသေးစိတ် study လုပ်ထားတယ်</a:t>
            </a:r>
            <a:endParaRPr sz="2000"/>
          </a:p>
          <a:p>
            <a:pPr indent="-355600" lvl="0" marL="457200" rtl="0" algn="l">
              <a:lnSpc>
                <a:spcPct val="115000"/>
              </a:lnSpc>
              <a:spcBef>
                <a:spcPts val="0"/>
              </a:spcBef>
              <a:spcAft>
                <a:spcPts val="0"/>
              </a:spcAft>
              <a:buSzPts val="2000"/>
              <a:buChar char="●"/>
            </a:pPr>
            <a:r>
              <a:rPr lang="en" sz="2000"/>
              <a:t>စာအုပ် အနေနဲ့ရော၊ PDF ဖိုင်အနေနဲ့ပါ သိမ်းထားတယ်</a:t>
            </a:r>
            <a:endParaRPr sz="2000"/>
          </a:p>
          <a:p>
            <a:pPr indent="-355600" lvl="0" marL="457200" rtl="0" algn="l">
              <a:lnSpc>
                <a:spcPct val="115000"/>
              </a:lnSpc>
              <a:spcBef>
                <a:spcPts val="0"/>
              </a:spcBef>
              <a:spcAft>
                <a:spcPts val="0"/>
              </a:spcAft>
              <a:buSzPts val="2000"/>
              <a:buChar char="●"/>
            </a:pPr>
            <a:r>
              <a:rPr lang="en" sz="2000"/>
              <a:t>လိုအပ်တဲ့အခါမှာ အသုံးဝင်လို့</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22" name="Google Shape;32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6"/>
          <p:cNvPicPr preferRelativeResize="0"/>
          <p:nvPr/>
        </p:nvPicPr>
        <p:blipFill>
          <a:blip r:embed="rId3">
            <a:alphaModFix/>
          </a:blip>
          <a:stretch>
            <a:fillRect/>
          </a:stretch>
        </p:blipFill>
        <p:spPr>
          <a:xfrm>
            <a:off x="1143000" y="789125"/>
            <a:ext cx="6429608"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29" name="Google Shape;32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47"/>
          <p:cNvPicPr preferRelativeResize="0"/>
          <p:nvPr/>
        </p:nvPicPr>
        <p:blipFill>
          <a:blip r:embed="rId3">
            <a:alphaModFix/>
          </a:blip>
          <a:stretch>
            <a:fillRect/>
          </a:stretch>
        </p:blipFill>
        <p:spPr>
          <a:xfrm>
            <a:off x="457200" y="712925"/>
            <a:ext cx="4489975" cy="4125776"/>
          </a:xfrm>
          <a:prstGeom prst="rect">
            <a:avLst/>
          </a:prstGeom>
          <a:noFill/>
          <a:ln>
            <a:noFill/>
          </a:ln>
          <a:effectLst>
            <a:outerShdw blurRad="57150" rotWithShape="0" algn="bl" dir="5400000" dist="19050">
              <a:srgbClr val="000000">
                <a:alpha val="50000"/>
              </a:srgbClr>
            </a:outerShdw>
          </a:effectLst>
        </p:spPr>
      </p:pic>
      <p:sp>
        <p:nvSpPr>
          <p:cNvPr id="331" name="Google Shape;331;p47"/>
          <p:cNvSpPr txBox="1"/>
          <p:nvPr>
            <p:ph idx="1" type="body"/>
          </p:nvPr>
        </p:nvSpPr>
        <p:spPr>
          <a:xfrm>
            <a:off x="5143500" y="763150"/>
            <a:ext cx="36882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မြန်မာစာမှာက ရေးတဲ့အတိုင်း မဖတ်တာတွေ အများကြီးပဲ</a:t>
            </a:r>
            <a:endParaRPr sz="2000"/>
          </a:p>
          <a:p>
            <a:pPr indent="-355600" lvl="0" marL="457200" rtl="0" algn="l">
              <a:lnSpc>
                <a:spcPct val="115000"/>
              </a:lnSpc>
              <a:spcBef>
                <a:spcPts val="0"/>
              </a:spcBef>
              <a:spcAft>
                <a:spcPts val="0"/>
              </a:spcAft>
              <a:buSzPts val="2000"/>
              <a:buChar char="●"/>
            </a:pPr>
            <a:r>
              <a:rPr lang="en" sz="2000"/>
              <a:t>ရေးတော့အမှန် ဖတ်တော့ အသံ</a:t>
            </a:r>
            <a:endParaRPr sz="2000"/>
          </a:p>
          <a:p>
            <a:pPr indent="-355600" lvl="0" marL="457200" rtl="0" algn="l">
              <a:lnSpc>
                <a:spcPct val="115000"/>
              </a:lnSpc>
              <a:spcBef>
                <a:spcPts val="0"/>
              </a:spcBef>
              <a:spcAft>
                <a:spcPts val="0"/>
              </a:spcAft>
              <a:buSzPts val="2000"/>
              <a:buChar char="●"/>
            </a:pPr>
            <a:r>
              <a:rPr lang="en" sz="2000"/>
              <a:t>Rule နဲ့ လုပ်ကြည့်ခဲ့တယ်</a:t>
            </a:r>
            <a:endParaRPr sz="2000"/>
          </a:p>
          <a:p>
            <a:pPr indent="-355600" lvl="0" marL="457200" rtl="0" algn="l">
              <a:lnSpc>
                <a:spcPct val="115000"/>
              </a:lnSpc>
              <a:spcBef>
                <a:spcPts val="0"/>
              </a:spcBef>
              <a:spcAft>
                <a:spcPts val="0"/>
              </a:spcAft>
              <a:buSzPts val="2000"/>
              <a:buChar char="●"/>
            </a:pPr>
            <a:r>
              <a:rPr lang="en" sz="2000"/>
              <a:t>Exceptional rule တွေ အများကြီးပါပဲ</a:t>
            </a:r>
            <a:endParaRPr sz="2000"/>
          </a:p>
          <a:p>
            <a:pPr indent="-355600" lvl="0" marL="457200" rtl="0" algn="l">
              <a:lnSpc>
                <a:spcPct val="115000"/>
              </a:lnSpc>
              <a:spcBef>
                <a:spcPts val="0"/>
              </a:spcBef>
              <a:spcAft>
                <a:spcPts val="0"/>
              </a:spcAft>
              <a:buSzPts val="2000"/>
              <a:buChar char="●"/>
            </a:pPr>
            <a:r>
              <a:rPr lang="en" sz="2000"/>
              <a:t>ဆရာ့ G2P paper မှာ ဖော်ပြထားပါတယ်</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(Phonetic vs Phonology)</a:t>
            </a:r>
            <a:endParaRPr/>
          </a:p>
        </p:txBody>
      </p:sp>
      <p:sp>
        <p:nvSpPr>
          <p:cNvPr id="337" name="Google Shape;33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8"/>
          <p:cNvSpPr txBox="1"/>
          <p:nvPr>
            <p:ph idx="1" type="body"/>
          </p:nvPr>
        </p:nvSpPr>
        <p:spPr>
          <a:xfrm>
            <a:off x="426175" y="789125"/>
            <a:ext cx="8406300" cy="394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t>Phonetic</a:t>
            </a:r>
            <a:endParaRPr b="1" sz="2000"/>
          </a:p>
          <a:p>
            <a:pPr indent="-355600" lvl="0" marL="457200" rtl="0" algn="l">
              <a:lnSpc>
                <a:spcPct val="115000"/>
              </a:lnSpc>
              <a:spcBef>
                <a:spcPts val="0"/>
              </a:spcBef>
              <a:spcAft>
                <a:spcPts val="0"/>
              </a:spcAft>
              <a:buSzPts val="2000"/>
              <a:buChar char="●"/>
            </a:pPr>
            <a:r>
              <a:rPr lang="en" sz="2000"/>
              <a:t>Studies the physical aspects of speech sounds: how they’re produced (articulation), transmitted (acoustics), and perceived (hearing).</a:t>
            </a:r>
            <a:endParaRPr sz="2000"/>
          </a:p>
          <a:p>
            <a:pPr indent="-355600" lvl="0" marL="457200" rtl="0" algn="l">
              <a:lnSpc>
                <a:spcPct val="115000"/>
              </a:lnSpc>
              <a:spcBef>
                <a:spcPts val="0"/>
              </a:spcBef>
              <a:spcAft>
                <a:spcPts val="0"/>
              </a:spcAft>
              <a:buSzPts val="2000"/>
              <a:buChar char="●"/>
            </a:pPr>
            <a:r>
              <a:rPr lang="en" sz="2000"/>
              <a:t>Focuses on </a:t>
            </a:r>
            <a:r>
              <a:rPr lang="en" sz="2000">
                <a:solidFill>
                  <a:srgbClr val="FF0000"/>
                </a:solidFill>
              </a:rPr>
              <a:t>all possible sounds</a:t>
            </a:r>
            <a:r>
              <a:rPr lang="en" sz="2000"/>
              <a:t> humans can make, regardless of language.</a:t>
            </a:r>
            <a:endParaRPr sz="2000"/>
          </a:p>
          <a:p>
            <a:pPr indent="-355600" lvl="0" marL="457200" rtl="0" algn="l">
              <a:lnSpc>
                <a:spcPct val="115000"/>
              </a:lnSpc>
              <a:spcBef>
                <a:spcPts val="0"/>
              </a:spcBef>
              <a:spcAft>
                <a:spcPts val="0"/>
              </a:spcAft>
              <a:buSzPts val="2000"/>
              <a:buChar char="●"/>
            </a:pPr>
            <a:r>
              <a:rPr lang="en" sz="2000"/>
              <a:t>Example: Analyzing how the tongue moves for the "t" sound in "tea" vs. "tree."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(Phonetic vs Phonology)</a:t>
            </a:r>
            <a:endParaRPr/>
          </a:p>
        </p:txBody>
      </p:sp>
      <p:sp>
        <p:nvSpPr>
          <p:cNvPr id="344" name="Google Shape;34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9"/>
          <p:cNvSpPr txBox="1"/>
          <p:nvPr>
            <p:ph idx="1" type="body"/>
          </p:nvPr>
        </p:nvSpPr>
        <p:spPr>
          <a:xfrm>
            <a:off x="426175" y="789125"/>
            <a:ext cx="8406300" cy="394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t>Phonology</a:t>
            </a:r>
            <a:endParaRPr b="1" sz="2000"/>
          </a:p>
          <a:p>
            <a:pPr indent="-355600" lvl="0" marL="457200" rtl="0" algn="l">
              <a:lnSpc>
                <a:spcPct val="115000"/>
              </a:lnSpc>
              <a:spcBef>
                <a:spcPts val="0"/>
              </a:spcBef>
              <a:spcAft>
                <a:spcPts val="0"/>
              </a:spcAft>
              <a:buSzPts val="2000"/>
              <a:buChar char="●"/>
            </a:pPr>
            <a:r>
              <a:rPr lang="en" sz="2000"/>
              <a:t>Studies how sounds </a:t>
            </a:r>
            <a:r>
              <a:rPr lang="en" sz="2000">
                <a:solidFill>
                  <a:srgbClr val="FF0000"/>
                </a:solidFill>
              </a:rPr>
              <a:t>function systematically</a:t>
            </a:r>
            <a:r>
              <a:rPr lang="en" sz="2000"/>
              <a:t> in a particular language.</a:t>
            </a:r>
            <a:endParaRPr sz="2000"/>
          </a:p>
          <a:p>
            <a:pPr indent="-355600" lvl="0" marL="457200" rtl="0" algn="l">
              <a:lnSpc>
                <a:spcPct val="115000"/>
              </a:lnSpc>
              <a:spcBef>
                <a:spcPts val="0"/>
              </a:spcBef>
              <a:spcAft>
                <a:spcPts val="0"/>
              </a:spcAft>
              <a:buSzPts val="2000"/>
              <a:buChar char="●"/>
            </a:pPr>
            <a:r>
              <a:rPr lang="en" sz="2000"/>
              <a:t>Focuses on </a:t>
            </a:r>
            <a:r>
              <a:rPr lang="en" sz="2000">
                <a:solidFill>
                  <a:srgbClr val="FF0000"/>
                </a:solidFill>
              </a:rPr>
              <a:t>meaningful sound patterns</a:t>
            </a:r>
            <a:r>
              <a:rPr lang="en" sz="2000"/>
              <a:t> (e.g., why "pat" and "bat" are distinct words in English).</a:t>
            </a:r>
            <a:endParaRPr sz="2000"/>
          </a:p>
          <a:p>
            <a:pPr indent="-355600" lvl="0" marL="457200" rtl="0" algn="l">
              <a:lnSpc>
                <a:spcPct val="115000"/>
              </a:lnSpc>
              <a:spcBef>
                <a:spcPts val="0"/>
              </a:spcBef>
              <a:spcAft>
                <a:spcPts val="0"/>
              </a:spcAft>
              <a:buSzPts val="2000"/>
              <a:buChar char="●"/>
            </a:pPr>
            <a:r>
              <a:rPr lang="en" sz="2000"/>
              <a:t>Example: The rule that English plural "-s" sounds like /s/ (cats) or /z/ (dogs).</a:t>
            </a:r>
            <a:endParaRPr sz="2000"/>
          </a:p>
          <a:p>
            <a:pPr indent="-355600" lvl="0" marL="457200" rtl="0" algn="l">
              <a:lnSpc>
                <a:spcPct val="115000"/>
              </a:lnSpc>
              <a:spcBef>
                <a:spcPts val="0"/>
              </a:spcBef>
              <a:spcAft>
                <a:spcPts val="0"/>
              </a:spcAft>
              <a:buSzPts val="2000"/>
              <a:buChar char="●"/>
            </a:pPr>
            <a:r>
              <a:rPr b="1" lang="en" sz="2000"/>
              <a:t>TL;DR</a:t>
            </a:r>
            <a:r>
              <a:rPr lang="en" sz="2000"/>
              <a:t>: Phonetics = raw sounds; Phonology = sound rules in a language.</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Praat</a:t>
            </a:r>
            <a:endParaRPr/>
          </a:p>
        </p:txBody>
      </p:sp>
      <p:sp>
        <p:nvSpPr>
          <p:cNvPr id="351" name="Google Shape;35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50" title="0.Praat_Homepage.png"/>
          <p:cNvPicPr preferRelativeResize="0"/>
          <p:nvPr/>
        </p:nvPicPr>
        <p:blipFill>
          <a:blip r:embed="rId3">
            <a:alphaModFix/>
          </a:blip>
          <a:stretch>
            <a:fillRect/>
          </a:stretch>
        </p:blipFill>
        <p:spPr>
          <a:xfrm>
            <a:off x="949175" y="871175"/>
            <a:ext cx="7675675" cy="3577102"/>
          </a:xfrm>
          <a:prstGeom prst="rect">
            <a:avLst/>
          </a:prstGeom>
          <a:noFill/>
          <a:ln>
            <a:noFill/>
          </a:ln>
          <a:effectLst>
            <a:outerShdw blurRad="57150" rotWithShape="0" algn="bl" dir="5400000" dist="19050">
              <a:srgbClr val="000000">
                <a:alpha val="50000"/>
              </a:srgbClr>
            </a:outerShdw>
          </a:effectLst>
        </p:spPr>
      </p:pic>
      <p:sp>
        <p:nvSpPr>
          <p:cNvPr id="353" name="Google Shape;353;p50"/>
          <p:cNvSpPr txBox="1"/>
          <p:nvPr/>
        </p:nvSpPr>
        <p:spPr>
          <a:xfrm>
            <a:off x="914400" y="4572000"/>
            <a:ext cx="59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Praat Homepage: </a:t>
            </a:r>
            <a:r>
              <a:rPr lang="en" u="sng">
                <a:solidFill>
                  <a:schemeClr val="hlink"/>
                </a:solidFill>
                <a:hlinkClick r:id="rId4"/>
              </a:rPr>
              <a:t>https://www.fon.hum.uva.nl/praat/</a:t>
            </a: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Praat (Useful Shortcuts)</a:t>
            </a:r>
            <a:endParaRPr/>
          </a:p>
        </p:txBody>
      </p:sp>
      <p:sp>
        <p:nvSpPr>
          <p:cNvPr id="359" name="Google Shape;35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51"/>
          <p:cNvPicPr preferRelativeResize="0"/>
          <p:nvPr/>
        </p:nvPicPr>
        <p:blipFill>
          <a:blip r:embed="rId3">
            <a:alphaModFix/>
          </a:blip>
          <a:stretch>
            <a:fillRect/>
          </a:stretch>
        </p:blipFill>
        <p:spPr>
          <a:xfrm>
            <a:off x="533400" y="789125"/>
            <a:ext cx="5342349" cy="4125774"/>
          </a:xfrm>
          <a:prstGeom prst="rect">
            <a:avLst/>
          </a:prstGeom>
          <a:noFill/>
          <a:ln>
            <a:noFill/>
          </a:ln>
          <a:effectLst>
            <a:outerShdw blurRad="57150" rotWithShape="0" algn="bl" dir="5400000" dist="19050">
              <a:srgbClr val="000000">
                <a:alpha val="50000"/>
              </a:srgbClr>
            </a:outerShdw>
          </a:effectLst>
        </p:spPr>
      </p:pic>
      <p:sp>
        <p:nvSpPr>
          <p:cNvPr id="361" name="Google Shape;361;p51"/>
          <p:cNvSpPr txBox="1"/>
          <p:nvPr>
            <p:ph idx="1" type="body"/>
          </p:nvPr>
        </p:nvSpPr>
        <p:spPr>
          <a:xfrm>
            <a:off x="6094400" y="898075"/>
            <a:ext cx="2737800" cy="37653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Praat ကို စသုံးစမှာ ခက်လိမ့်မယ်</a:t>
            </a:r>
            <a:endParaRPr sz="2000"/>
          </a:p>
          <a:p>
            <a:pPr indent="-355600" lvl="0" marL="457200" rtl="0" algn="l">
              <a:lnSpc>
                <a:spcPct val="115000"/>
              </a:lnSpc>
              <a:spcBef>
                <a:spcPts val="0"/>
              </a:spcBef>
              <a:spcAft>
                <a:spcPts val="0"/>
              </a:spcAft>
              <a:buSzPts val="2000"/>
              <a:buChar char="●"/>
            </a:pPr>
            <a:r>
              <a:rPr lang="en" sz="2000"/>
              <a:t>Shortcut key တွေကို သိထားမှ အလုပ်လုပ်ရတာ အဆင်ပြေလိမ့်မယ်</a:t>
            </a:r>
            <a:endParaRPr sz="2000"/>
          </a:p>
          <a:p>
            <a:pPr indent="-355600" lvl="0" marL="457200" rtl="0" algn="l">
              <a:lnSpc>
                <a:spcPct val="115000"/>
              </a:lnSpc>
              <a:spcBef>
                <a:spcPts val="0"/>
              </a:spcBef>
              <a:spcAft>
                <a:spcPts val="0"/>
              </a:spcAft>
              <a:buSzPts val="2000"/>
              <a:buChar char="●"/>
            </a:pPr>
            <a:r>
              <a:rPr lang="en" sz="2000"/>
              <a:t>Alt+Backspace (Windows) or Option+Delete (Mac) for boundary delection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79" name="Google Shape;7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3">
            <a:alphaModFix/>
          </a:blip>
          <a:stretch>
            <a:fillRect/>
          </a:stretch>
        </p:blipFill>
        <p:spPr>
          <a:xfrm>
            <a:off x="457200" y="865325"/>
            <a:ext cx="8248645" cy="3645492"/>
          </a:xfrm>
          <a:prstGeom prst="rect">
            <a:avLst/>
          </a:prstGeom>
          <a:noFill/>
          <a:ln>
            <a:noFill/>
          </a:ln>
          <a:effectLst>
            <a:outerShdw blurRad="57150" rotWithShape="0" algn="bl" dir="5400000" dist="19050">
              <a:srgbClr val="000000">
                <a:alpha val="50000"/>
              </a:srgbClr>
            </a:outerShdw>
          </a:effectLst>
        </p:spPr>
      </p:pic>
      <p:sp>
        <p:nvSpPr>
          <p:cNvPr id="81" name="Google Shape;81;p16"/>
          <p:cNvSpPr txBox="1"/>
          <p:nvPr/>
        </p:nvSpPr>
        <p:spPr>
          <a:xfrm>
            <a:off x="2737425" y="4572000"/>
            <a:ext cx="58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Page 1, A Burmese Phonetic Reader</a:t>
            </a:r>
            <a:r>
              <a:rPr lang="en">
                <a:solidFill>
                  <a:srgbClr val="0000FF"/>
                </a:solidFill>
              </a:rPr>
              <a:t> </a:t>
            </a:r>
            <a:endParaRPr>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Preparing Myanmar Language Vowels</a:t>
            </a:r>
            <a:endParaRPr/>
          </a:p>
        </p:txBody>
      </p:sp>
      <p:sp>
        <p:nvSpPr>
          <p:cNvPr id="367" name="Google Shape;36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2"/>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 အာ၊ အိ၊ အီ၊ အု၊ အူ၊ အေ၊ အဲ၊ အော</a:t>
            </a:r>
            <a:endParaRPr sz="2000"/>
          </a:p>
          <a:p>
            <a:pPr indent="-355600" lvl="0" marL="457200" rtl="0" algn="l">
              <a:lnSpc>
                <a:spcPct val="115000"/>
              </a:lnSpc>
              <a:spcBef>
                <a:spcPts val="0"/>
              </a:spcBef>
              <a:spcAft>
                <a:spcPts val="0"/>
              </a:spcAft>
              <a:buSzPts val="2000"/>
              <a:buChar char="●"/>
            </a:pPr>
            <a:r>
              <a:rPr lang="en" sz="2000"/>
              <a:t>လေ့လာမိသလောက်၊ တကယ်တမ်းက (အ အာ အိ အု အေ အဲ အော) နဲ့တင် လုံလောက်ပါတယ်</a:t>
            </a:r>
            <a:endParaRPr sz="2000"/>
          </a:p>
          <a:p>
            <a:pPr indent="-355600" lvl="0" marL="457200" rtl="0" algn="l">
              <a:lnSpc>
                <a:spcPct val="115000"/>
              </a:lnSpc>
              <a:spcBef>
                <a:spcPts val="0"/>
              </a:spcBef>
              <a:spcAft>
                <a:spcPts val="0"/>
              </a:spcAft>
              <a:buSzPts val="2000"/>
              <a:buChar char="●"/>
            </a:pPr>
            <a:r>
              <a:rPr lang="en" sz="2000"/>
              <a:t>Coding လုပ်ဖို့အတွက်က Unicode နံပါတ်တွေပါ သိထားသင့်တယ်</a:t>
            </a:r>
            <a:endParaRPr sz="2000"/>
          </a:p>
          <a:p>
            <a:pPr indent="-355600" lvl="0" marL="457200" rtl="0" algn="l">
              <a:lnSpc>
                <a:spcPct val="115000"/>
              </a:lnSpc>
              <a:spcBef>
                <a:spcPts val="0"/>
              </a:spcBef>
              <a:spcAft>
                <a:spcPts val="0"/>
              </a:spcAft>
              <a:buSzPts val="2000"/>
              <a:buChar char="●"/>
            </a:pPr>
            <a:r>
              <a:rPr lang="en" sz="2000"/>
              <a:t>a</a:t>
            </a:r>
            <a:r>
              <a:rPr lang="en" sz="2000"/>
              <a:t> (\u0061), ɑ (\u0069), i (\u0069), u (\u0075), e (\u0065), ɛ (\u025B), o (\u0075)</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Preparing Myanmar Language Vowels</a:t>
            </a:r>
            <a:endParaRPr/>
          </a:p>
        </p:txBody>
      </p:sp>
      <p:sp>
        <p:nvSpPr>
          <p:cNvPr id="374" name="Google Shape;37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53"/>
          <p:cNvPicPr preferRelativeResize="0"/>
          <p:nvPr/>
        </p:nvPicPr>
        <p:blipFill>
          <a:blip r:embed="rId3">
            <a:alphaModFix/>
          </a:blip>
          <a:stretch>
            <a:fillRect/>
          </a:stretch>
        </p:blipFill>
        <p:spPr>
          <a:xfrm>
            <a:off x="152400" y="941525"/>
            <a:ext cx="3970030" cy="4049576"/>
          </a:xfrm>
          <a:prstGeom prst="rect">
            <a:avLst/>
          </a:prstGeom>
          <a:noFill/>
          <a:ln>
            <a:noFill/>
          </a:ln>
        </p:spPr>
      </p:pic>
      <p:sp>
        <p:nvSpPr>
          <p:cNvPr id="376" name="Google Shape;376;p53"/>
          <p:cNvSpPr txBox="1"/>
          <p:nvPr>
            <p:ph idx="1" type="body"/>
          </p:nvPr>
        </p:nvSpPr>
        <p:spPr>
          <a:xfrm>
            <a:off x="4639225" y="1152475"/>
            <a:ext cx="4193100" cy="3510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အားလုံး ညီအောင်ညှိပြီး recording လုပ်ကြပါ</a:t>
            </a:r>
            <a:endParaRPr sz="2000"/>
          </a:p>
          <a:p>
            <a:pPr indent="-355600" lvl="0" marL="457200" rtl="0" algn="l">
              <a:lnSpc>
                <a:spcPct val="115000"/>
              </a:lnSpc>
              <a:spcBef>
                <a:spcPts val="0"/>
              </a:spcBef>
              <a:spcAft>
                <a:spcPts val="0"/>
              </a:spcAft>
              <a:buSzPts val="2000"/>
              <a:buChar char="●"/>
            </a:pPr>
            <a:r>
              <a:rPr lang="en" sz="2000"/>
              <a:t>လက်ရှိအတိုင်း အ၊ အာ၊ အိ၊ အု၊ အေ၊ အဲ၊ အော ဆိုပြီး အသံသွင်းလည်း အဆင်ပြေပါတယ်</a:t>
            </a:r>
            <a:endParaRPr sz="2000"/>
          </a:p>
          <a:p>
            <a:pPr indent="-355600" lvl="0" marL="457200" rtl="0" algn="l">
              <a:lnSpc>
                <a:spcPct val="115000"/>
              </a:lnSpc>
              <a:spcBef>
                <a:spcPts val="0"/>
              </a:spcBef>
              <a:spcAft>
                <a:spcPts val="0"/>
              </a:spcAft>
              <a:buSzPts val="2000"/>
              <a:buChar char="●"/>
            </a:pPr>
            <a:r>
              <a:rPr lang="en" sz="2000"/>
              <a:t>သို့မဟုတ် အ၊ အာ၊ အိ၊ အီ၊ အု၊ အူ၊ အေ၊ အဲ၊ အော၊ အော်၊ အံ၊ အား ဆိုပြီး အသံသွင်းကြမယ် ဆိုရင်လည်း အားလုံးညှိပြီး လုပ်ကြပါ</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Recording</a:t>
            </a:r>
            <a:endParaRPr/>
          </a:p>
        </p:txBody>
      </p:sp>
      <p:sp>
        <p:nvSpPr>
          <p:cNvPr id="382" name="Google Shape;38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54"/>
          <p:cNvPicPr preferRelativeResize="0"/>
          <p:nvPr/>
        </p:nvPicPr>
        <p:blipFill>
          <a:blip r:embed="rId3">
            <a:alphaModFix/>
          </a:blip>
          <a:stretch>
            <a:fillRect/>
          </a:stretch>
        </p:blipFill>
        <p:spPr>
          <a:xfrm>
            <a:off x="685800" y="941525"/>
            <a:ext cx="4012642" cy="3721699"/>
          </a:xfrm>
          <a:prstGeom prst="rect">
            <a:avLst/>
          </a:prstGeom>
          <a:noFill/>
          <a:ln>
            <a:noFill/>
          </a:ln>
          <a:effectLst>
            <a:outerShdw blurRad="57150" rotWithShape="0" algn="bl" dir="5400000" dist="19050">
              <a:srgbClr val="000000">
                <a:alpha val="50000"/>
              </a:srgbClr>
            </a:outerShdw>
          </a:effectLst>
        </p:spPr>
      </p:pic>
      <p:sp>
        <p:nvSpPr>
          <p:cNvPr id="384" name="Google Shape;384;p54"/>
          <p:cNvSpPr txBox="1"/>
          <p:nvPr>
            <p:ph idx="1" type="body"/>
          </p:nvPr>
        </p:nvSpPr>
        <p:spPr>
          <a:xfrm>
            <a:off x="5202275" y="1152475"/>
            <a:ext cx="36300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အဆင်ပြေတဲ့ recorder နဲ့ recording လုပ်လို့ ရတယ်</a:t>
            </a:r>
            <a:endParaRPr sz="2000"/>
          </a:p>
          <a:p>
            <a:pPr indent="-355600" lvl="0" marL="457200" rtl="0" algn="l">
              <a:lnSpc>
                <a:spcPct val="115000"/>
              </a:lnSpc>
              <a:spcBef>
                <a:spcPts val="0"/>
              </a:spcBef>
              <a:spcAft>
                <a:spcPts val="0"/>
              </a:spcAft>
              <a:buSzPts val="2000"/>
              <a:buChar char="●"/>
            </a:pPr>
            <a:r>
              <a:rPr lang="en" sz="2000"/>
              <a:t>Praat ကို သုံးပြီး လုပ်တာက ပိုကောင်းတယ်</a:t>
            </a:r>
            <a:endParaRPr sz="2000"/>
          </a:p>
          <a:p>
            <a:pPr indent="-355600" lvl="0" marL="457200" rtl="0" algn="l">
              <a:lnSpc>
                <a:spcPct val="115000"/>
              </a:lnSpc>
              <a:spcBef>
                <a:spcPts val="0"/>
              </a:spcBef>
              <a:spcAft>
                <a:spcPts val="0"/>
              </a:spcAft>
              <a:buSzPts val="2000"/>
              <a:buChar char="●"/>
            </a:pPr>
            <a:r>
              <a:rPr lang="en" sz="2000"/>
              <a:t>Noise မများတဲ့ နေရာမှာ အသံသွင်းပါ</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390" name="Google Shape;39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5" title="2.View-and-Edit.png"/>
          <p:cNvPicPr preferRelativeResize="0"/>
          <p:nvPr/>
        </p:nvPicPr>
        <p:blipFill>
          <a:blip r:embed="rId3">
            <a:alphaModFix/>
          </a:blip>
          <a:stretch>
            <a:fillRect/>
          </a:stretch>
        </p:blipFill>
        <p:spPr>
          <a:xfrm>
            <a:off x="685800" y="865325"/>
            <a:ext cx="5408659" cy="3797899"/>
          </a:xfrm>
          <a:prstGeom prst="rect">
            <a:avLst/>
          </a:prstGeom>
          <a:noFill/>
          <a:ln>
            <a:noFill/>
          </a:ln>
          <a:effectLst>
            <a:outerShdw blurRad="57150" rotWithShape="0" algn="bl" dir="5400000" dist="19050">
              <a:srgbClr val="000000">
                <a:alpha val="50000"/>
              </a:srgbClr>
            </a:outerShdw>
          </a:effectLst>
        </p:spPr>
      </p:pic>
      <p:sp>
        <p:nvSpPr>
          <p:cNvPr id="392" name="Google Shape;392;p55"/>
          <p:cNvSpPr txBox="1"/>
          <p:nvPr>
            <p:ph idx="1" type="body"/>
          </p:nvPr>
        </p:nvSpPr>
        <p:spPr>
          <a:xfrm>
            <a:off x="6310525" y="1152475"/>
            <a:ext cx="25218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 အာ၊ အိ၊ အီ၊ အု၊ အူ၊ အေ၊ အဲ၊ အော</a:t>
            </a:r>
            <a:endParaRPr sz="2000"/>
          </a:p>
          <a:p>
            <a:pPr indent="-355600" lvl="0" marL="457200" rtl="0" algn="l">
              <a:lnSpc>
                <a:spcPct val="115000"/>
              </a:lnSpc>
              <a:spcBef>
                <a:spcPts val="0"/>
              </a:spcBef>
              <a:spcAft>
                <a:spcPts val="0"/>
              </a:spcAft>
              <a:buSzPts val="2000"/>
              <a:buChar char="●"/>
            </a:pPr>
            <a:r>
              <a:rPr lang="en" sz="2000"/>
              <a:t>နှစ်ခါ အသံသွင်းခဲ့တယ်</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398" name="Google Shape;39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56" title="3.Zoom_In.png"/>
          <p:cNvPicPr preferRelativeResize="0"/>
          <p:nvPr/>
        </p:nvPicPr>
        <p:blipFill>
          <a:blip r:embed="rId3">
            <a:alphaModFix/>
          </a:blip>
          <a:stretch>
            <a:fillRect/>
          </a:stretch>
        </p:blipFill>
        <p:spPr>
          <a:xfrm>
            <a:off x="1219200" y="712925"/>
            <a:ext cx="6089602" cy="3425401"/>
          </a:xfrm>
          <a:prstGeom prst="rect">
            <a:avLst/>
          </a:prstGeom>
          <a:noFill/>
          <a:ln>
            <a:noFill/>
          </a:ln>
          <a:effectLst>
            <a:outerShdw blurRad="57150" rotWithShape="0" algn="bl" dir="5400000" dist="19050">
              <a:srgbClr val="000000">
                <a:alpha val="50000"/>
              </a:srgbClr>
            </a:outerShdw>
          </a:effectLst>
        </p:spPr>
      </p:pic>
      <p:sp>
        <p:nvSpPr>
          <p:cNvPr id="400" name="Google Shape;400;p56"/>
          <p:cNvSpPr txBox="1"/>
          <p:nvPr>
            <p:ph idx="1" type="body"/>
          </p:nvPr>
        </p:nvSpPr>
        <p:spPr>
          <a:xfrm>
            <a:off x="518675" y="4269450"/>
            <a:ext cx="8414100" cy="7749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Selection မှတ်ထားတဲ့ အပိုင်းကို Ctrl+N နဲ့ Zoom in လုပ်ကြည့်ပြီး Vowel sound တွေကို လေ့လာပါ</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06" name="Google Shape;40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57" title="4.Show_Formants.png"/>
          <p:cNvPicPr preferRelativeResize="0"/>
          <p:nvPr/>
        </p:nvPicPr>
        <p:blipFill>
          <a:blip r:embed="rId3">
            <a:alphaModFix/>
          </a:blip>
          <a:stretch>
            <a:fillRect/>
          </a:stretch>
        </p:blipFill>
        <p:spPr>
          <a:xfrm>
            <a:off x="1229125" y="712925"/>
            <a:ext cx="6441552" cy="3422075"/>
          </a:xfrm>
          <a:prstGeom prst="rect">
            <a:avLst/>
          </a:prstGeom>
          <a:noFill/>
          <a:ln>
            <a:noFill/>
          </a:ln>
          <a:effectLst>
            <a:outerShdw blurRad="57150" rotWithShape="0" algn="bl" dir="5400000" dist="19050">
              <a:srgbClr val="000000">
                <a:alpha val="50000"/>
              </a:srgbClr>
            </a:outerShdw>
          </a:effectLst>
        </p:spPr>
      </p:pic>
      <p:sp>
        <p:nvSpPr>
          <p:cNvPr id="408" name="Google Shape;408;p57"/>
          <p:cNvSpPr txBox="1"/>
          <p:nvPr>
            <p:ph idx="1" type="body"/>
          </p:nvPr>
        </p:nvSpPr>
        <p:spPr>
          <a:xfrm>
            <a:off x="311675" y="4211200"/>
            <a:ext cx="8520600" cy="7539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Char char="●"/>
            </a:pPr>
            <a:r>
              <a:rPr lang="en" sz="2000"/>
              <a:t>Formants menu အောက်က Show formants ကို နှိပ်လိုက်ရင် formant line တွေကို အနီရောင်နဲ့ ပြပေးမယ်</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14" name="Google Shape;41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58" title="5.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21" name="Google Shape;42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59" title="6.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(Check OK?!)</a:t>
            </a:r>
            <a:endParaRPr/>
          </a:p>
        </p:txBody>
      </p:sp>
      <p:sp>
        <p:nvSpPr>
          <p:cNvPr id="428" name="Google Shape;42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60" title="7.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(setup, 5500 for female, 5000 for male)</a:t>
            </a:r>
            <a:endParaRPr/>
          </a:p>
        </p:txBody>
      </p:sp>
      <p:sp>
        <p:nvSpPr>
          <p:cNvPr id="435" name="Google Shape;43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61" title="8.Formant_Settings.png"/>
          <p:cNvPicPr preferRelativeResize="0"/>
          <p:nvPr/>
        </p:nvPicPr>
        <p:blipFill>
          <a:blip r:embed="rId3">
            <a:alphaModFix/>
          </a:blip>
          <a:stretch>
            <a:fillRect/>
          </a:stretch>
        </p:blipFill>
        <p:spPr>
          <a:xfrm>
            <a:off x="838200" y="789125"/>
            <a:ext cx="7199246"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87" name="Google Shape;8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590700" y="4343400"/>
            <a:ext cx="803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By Alex Liivet from Bournemouth, United Kingdom - HMV Oxford Street, CC BY 2.0, https://commons.wikimedia.org/w/index.php?curid=39170107</a:t>
            </a:r>
            <a:endParaRPr>
              <a:solidFill>
                <a:srgbClr val="0000FF"/>
              </a:solidFill>
            </a:endParaRPr>
          </a:p>
        </p:txBody>
      </p:sp>
      <p:pic>
        <p:nvPicPr>
          <p:cNvPr id="89" name="Google Shape;89;p17" title="HMV_Oxford_Street_by_Alex_Liivet.jpg"/>
          <p:cNvPicPr preferRelativeResize="0"/>
          <p:nvPr/>
        </p:nvPicPr>
        <p:blipFill>
          <a:blip r:embed="rId3">
            <a:alphaModFix/>
          </a:blip>
          <a:stretch>
            <a:fillRect/>
          </a:stretch>
        </p:blipFill>
        <p:spPr>
          <a:xfrm>
            <a:off x="533400" y="865325"/>
            <a:ext cx="5952169" cy="3348086"/>
          </a:xfrm>
          <a:prstGeom prst="rect">
            <a:avLst/>
          </a:prstGeom>
          <a:noFill/>
          <a:ln>
            <a:noFill/>
          </a:ln>
          <a:effectLst>
            <a:outerShdw blurRad="57150" rotWithShape="0" algn="bl" dir="5400000" dist="19050">
              <a:srgbClr val="000000">
                <a:alpha val="50000"/>
              </a:srgbClr>
            </a:outerShdw>
          </a:effectLst>
        </p:spPr>
      </p:pic>
      <p:sp>
        <p:nvSpPr>
          <p:cNvPr id="90" name="Google Shape;90;p17"/>
          <p:cNvSpPr txBox="1"/>
          <p:nvPr>
            <p:ph idx="1" type="body"/>
          </p:nvPr>
        </p:nvSpPr>
        <p:spPr>
          <a:xfrm>
            <a:off x="6555450" y="1152475"/>
            <a:ext cx="2406000" cy="29007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363 Oxford Street, London</a:t>
            </a:r>
            <a:endParaRPr sz="2000"/>
          </a:p>
          <a:p>
            <a:pPr indent="-355600" lvl="0" marL="457200" rtl="0" algn="l">
              <a:lnSpc>
                <a:spcPct val="115000"/>
              </a:lnSpc>
              <a:spcBef>
                <a:spcPts val="0"/>
              </a:spcBef>
              <a:spcAft>
                <a:spcPts val="0"/>
              </a:spcAft>
              <a:buSzPts val="2000"/>
              <a:buChar char="●"/>
            </a:pPr>
            <a:r>
              <a:rPr lang="en" sz="2000"/>
              <a:t>Gramophone Company</a:t>
            </a:r>
            <a:endParaRPr sz="2000"/>
          </a:p>
          <a:p>
            <a:pPr indent="-355600" lvl="0" marL="457200" rtl="0" algn="l">
              <a:lnSpc>
                <a:spcPct val="115000"/>
              </a:lnSpc>
              <a:spcBef>
                <a:spcPts val="0"/>
              </a:spcBef>
              <a:spcAft>
                <a:spcPts val="0"/>
              </a:spcAft>
              <a:buSzPts val="2000"/>
              <a:buChar char="●"/>
            </a:pPr>
            <a:r>
              <a:rPr lang="en" sz="2000"/>
              <a:t>His Master's Voice Symbol</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(You have to adjust formant settings)</a:t>
            </a:r>
            <a:endParaRPr/>
          </a:p>
        </p:txBody>
      </p:sp>
      <p:sp>
        <p:nvSpPr>
          <p:cNvPr id="442" name="Google Shape;44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62" title="9.Formant_Settings.png"/>
          <p:cNvPicPr preferRelativeResize="0"/>
          <p:nvPr/>
        </p:nvPicPr>
        <p:blipFill>
          <a:blip r:embed="rId3">
            <a:alphaModFix/>
          </a:blip>
          <a:stretch>
            <a:fillRect/>
          </a:stretch>
        </p:blipFill>
        <p:spPr>
          <a:xfrm>
            <a:off x="838200" y="789125"/>
            <a:ext cx="6887294" cy="3874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49" name="Google Shape;44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63" title="10.Annotate_to_TextGrid.png"/>
          <p:cNvPicPr preferRelativeResize="0"/>
          <p:nvPr/>
        </p:nvPicPr>
        <p:blipFill>
          <a:blip r:embed="rId3">
            <a:alphaModFix/>
          </a:blip>
          <a:stretch>
            <a:fillRect/>
          </a:stretch>
        </p:blipFill>
        <p:spPr>
          <a:xfrm>
            <a:off x="457200" y="941525"/>
            <a:ext cx="5723124" cy="3068574"/>
          </a:xfrm>
          <a:prstGeom prst="rect">
            <a:avLst/>
          </a:prstGeom>
          <a:noFill/>
          <a:ln>
            <a:noFill/>
          </a:ln>
          <a:effectLst>
            <a:outerShdw blurRad="57150" rotWithShape="0" algn="bl" dir="5400000" dist="19050">
              <a:srgbClr val="000000">
                <a:alpha val="50000"/>
              </a:srgbClr>
            </a:outerShdw>
          </a:effectLst>
        </p:spPr>
      </p:pic>
      <p:sp>
        <p:nvSpPr>
          <p:cNvPr id="451" name="Google Shape;451;p63"/>
          <p:cNvSpPr txBox="1"/>
          <p:nvPr>
            <p:ph idx="1" type="body"/>
          </p:nvPr>
        </p:nvSpPr>
        <p:spPr>
          <a:xfrm>
            <a:off x="518675" y="4269450"/>
            <a:ext cx="8414100" cy="7749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ဒီနေရာမှာ annotation ဆိုတာက အသံသွင်းထားတဲ့ အ၊ အာ၊ အု စတာတွေကို တစ်ပိုင်းချင်းစီ ဘယ်အသံက ဘာဆိုတာကို လေဘယ်ထိုးတဲ့ အလုပ်ပါ</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 (Single tier is OK)</a:t>
            </a:r>
            <a:endParaRPr/>
          </a:p>
        </p:txBody>
      </p:sp>
      <p:sp>
        <p:nvSpPr>
          <p:cNvPr id="457" name="Google Shape;45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64" title="11.Tier_Name_No_Point_Tiers.png"/>
          <p:cNvPicPr preferRelativeResize="0"/>
          <p:nvPr/>
        </p:nvPicPr>
        <p:blipFill>
          <a:blip r:embed="rId3">
            <a:alphaModFix/>
          </a:blip>
          <a:stretch>
            <a:fillRect/>
          </a:stretch>
        </p:blipFill>
        <p:spPr>
          <a:xfrm>
            <a:off x="838200" y="1170125"/>
            <a:ext cx="7467600" cy="2257425"/>
          </a:xfrm>
          <a:prstGeom prst="rect">
            <a:avLst/>
          </a:prstGeom>
          <a:noFill/>
          <a:ln>
            <a:noFill/>
          </a:ln>
          <a:effectLst>
            <a:outerShdw blurRad="57150" rotWithShape="0" algn="bl" dir="5400000" dist="19050">
              <a:srgbClr val="000000">
                <a:alpha val="50000"/>
              </a:srgbClr>
            </a:outerShdw>
          </a:effectLst>
        </p:spPr>
      </p:pic>
      <p:sp>
        <p:nvSpPr>
          <p:cNvPr id="459" name="Google Shape;459;p64"/>
          <p:cNvSpPr txBox="1"/>
          <p:nvPr>
            <p:ph idx="1" type="body"/>
          </p:nvPr>
        </p:nvSpPr>
        <p:spPr>
          <a:xfrm>
            <a:off x="518675" y="3709475"/>
            <a:ext cx="8414100" cy="110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Tier က တစ်ခုပဲ ထားပါ။ vowels ဆိုပြီး နာမည်ပေးပြီးတော့။</a:t>
            </a:r>
            <a:endParaRPr sz="2000"/>
          </a:p>
          <a:p>
            <a:pPr indent="-355600" lvl="0" marL="457200" rtl="0" algn="l">
              <a:lnSpc>
                <a:spcPct val="115000"/>
              </a:lnSpc>
              <a:spcBef>
                <a:spcPts val="0"/>
              </a:spcBef>
              <a:spcAft>
                <a:spcPts val="0"/>
              </a:spcAft>
              <a:buSzPts val="2000"/>
              <a:buChar char="●"/>
            </a:pPr>
            <a:r>
              <a:rPr lang="en" sz="2000"/>
              <a:t>Which of these are point tiers? ဆိုတဲ့ textbox ကိုတော့ blank လုပ်ပါ။</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65" name="Google Shape;46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65" title="12.Select_Two_Objects_Together.png"/>
          <p:cNvPicPr preferRelativeResize="0"/>
          <p:nvPr/>
        </p:nvPicPr>
        <p:blipFill>
          <a:blip r:embed="rId3">
            <a:alphaModFix/>
          </a:blip>
          <a:stretch>
            <a:fillRect/>
          </a:stretch>
        </p:blipFill>
        <p:spPr>
          <a:xfrm>
            <a:off x="838200" y="941525"/>
            <a:ext cx="3109474" cy="3887801"/>
          </a:xfrm>
          <a:prstGeom prst="rect">
            <a:avLst/>
          </a:prstGeom>
          <a:noFill/>
          <a:ln>
            <a:noFill/>
          </a:ln>
          <a:effectLst>
            <a:outerShdw blurRad="57150" rotWithShape="0" algn="bl" dir="5400000" dist="19050">
              <a:srgbClr val="000000">
                <a:alpha val="50000"/>
              </a:srgbClr>
            </a:outerShdw>
          </a:effectLst>
        </p:spPr>
      </p:pic>
      <p:sp>
        <p:nvSpPr>
          <p:cNvPr id="467" name="Google Shape;467;p65"/>
          <p:cNvSpPr txBox="1"/>
          <p:nvPr>
            <p:ph idx="1" type="body"/>
          </p:nvPr>
        </p:nvSpPr>
        <p:spPr>
          <a:xfrm>
            <a:off x="4482200" y="1152475"/>
            <a:ext cx="43500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Sound ရော textGrid ရော နှစ်မျိုးစလုံးကို selection မှတ်ပါ</a:t>
            </a:r>
            <a:endParaRPr sz="2000"/>
          </a:p>
          <a:p>
            <a:pPr indent="-355600" lvl="0" marL="457200" rtl="0" algn="l">
              <a:lnSpc>
                <a:spcPct val="115000"/>
              </a:lnSpc>
              <a:spcBef>
                <a:spcPts val="0"/>
              </a:spcBef>
              <a:spcAft>
                <a:spcPts val="0"/>
              </a:spcAft>
              <a:buSzPts val="2000"/>
              <a:buChar char="●"/>
            </a:pPr>
            <a:r>
              <a:rPr lang="en" sz="2000"/>
              <a:t>ပြီးမှ Annotation လုပ်ပါ</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73" name="Google Shape;47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66" title="14.Annotation.png"/>
          <p:cNvPicPr preferRelativeResize="0"/>
          <p:nvPr/>
        </p:nvPicPr>
        <p:blipFill>
          <a:blip r:embed="rId3">
            <a:alphaModFix/>
          </a:blip>
          <a:stretch>
            <a:fillRect/>
          </a:stretch>
        </p:blipFill>
        <p:spPr>
          <a:xfrm>
            <a:off x="838200" y="941525"/>
            <a:ext cx="5230625" cy="3774175"/>
          </a:xfrm>
          <a:prstGeom prst="rect">
            <a:avLst/>
          </a:prstGeom>
          <a:noFill/>
          <a:ln>
            <a:noFill/>
          </a:ln>
          <a:effectLst>
            <a:outerShdw blurRad="57150" rotWithShape="0" algn="bl" dir="5400000" dist="19050">
              <a:srgbClr val="000000">
                <a:alpha val="50000"/>
              </a:srgbClr>
            </a:outerShdw>
          </a:effectLst>
        </p:spPr>
      </p:pic>
      <p:sp>
        <p:nvSpPr>
          <p:cNvPr id="475" name="Google Shape;475;p66"/>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IPA နဲ့ မထိုးနိုင်ရင်လည်း Roma character နဲ့ ထိုးလည်း ရပါတယ်</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81" name="Google Shape;4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7" title="15.Annotation.png"/>
          <p:cNvPicPr preferRelativeResize="0"/>
          <p:nvPr/>
        </p:nvPicPr>
        <p:blipFill>
          <a:blip r:embed="rId3">
            <a:alphaModFix/>
          </a:blip>
          <a:stretch>
            <a:fillRect/>
          </a:stretch>
        </p:blipFill>
        <p:spPr>
          <a:xfrm>
            <a:off x="914400" y="789125"/>
            <a:ext cx="5100639" cy="4049574"/>
          </a:xfrm>
          <a:prstGeom prst="rect">
            <a:avLst/>
          </a:prstGeom>
          <a:noFill/>
          <a:ln>
            <a:noFill/>
          </a:ln>
          <a:effectLst>
            <a:outerShdw blurRad="57150" rotWithShape="0" algn="bl" dir="5400000" dist="19050">
              <a:srgbClr val="000000">
                <a:alpha val="50000"/>
              </a:srgbClr>
            </a:outerShdw>
          </a:effectLst>
        </p:spPr>
      </p:pic>
      <p:sp>
        <p:nvSpPr>
          <p:cNvPr id="483" name="Google Shape;483;p67"/>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Annotation လုပ်ထားတာတွေကို ပြန်စစ်ပါ</a:t>
            </a:r>
            <a:endParaRPr sz="2000"/>
          </a:p>
          <a:p>
            <a:pPr indent="-355600" lvl="0" marL="457200" rtl="0" algn="l">
              <a:lnSpc>
                <a:spcPct val="115000"/>
              </a:lnSpc>
              <a:spcBef>
                <a:spcPts val="0"/>
              </a:spcBef>
              <a:spcAft>
                <a:spcPts val="0"/>
              </a:spcAft>
              <a:buSzPts val="2000"/>
              <a:buChar char="●"/>
            </a:pPr>
            <a:r>
              <a:rPr lang="en" sz="2000"/>
              <a:t>Formant တွေကိုလည်း ပြန်စစ်ပါ</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89" name="Google Shape;48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68" title="16.Annotation.png"/>
          <p:cNvPicPr preferRelativeResize="0"/>
          <p:nvPr/>
        </p:nvPicPr>
        <p:blipFill>
          <a:blip r:embed="rId3">
            <a:alphaModFix/>
          </a:blip>
          <a:stretch>
            <a:fillRect/>
          </a:stretch>
        </p:blipFill>
        <p:spPr>
          <a:xfrm>
            <a:off x="914400" y="941525"/>
            <a:ext cx="6087677" cy="3243601"/>
          </a:xfrm>
          <a:prstGeom prst="rect">
            <a:avLst/>
          </a:prstGeom>
          <a:noFill/>
          <a:ln>
            <a:noFill/>
          </a:ln>
          <a:effectLst>
            <a:outerShdw blurRad="57150" rotWithShape="0" algn="bl" dir="5400000" dist="19050">
              <a:srgbClr val="000000">
                <a:alpha val="50000"/>
              </a:srgbClr>
            </a:outerShdw>
          </a:effectLst>
        </p:spPr>
      </p:pic>
      <p:sp>
        <p:nvSpPr>
          <p:cNvPr id="491" name="Google Shape;491;p68"/>
          <p:cNvSpPr txBox="1"/>
          <p:nvPr>
            <p:ph idx="1" type="body"/>
          </p:nvPr>
        </p:nvSpPr>
        <p:spPr>
          <a:xfrm>
            <a:off x="442475" y="4319375"/>
            <a:ext cx="8414100" cy="5727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Vowel အသံအားလုံးကို segmentation လုပ်ပြီး annotation လုပ်ပြီးပြီလား စစ်ပါ</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97" name="Google Shape;49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8" name="Google Shape;498;p69" title="17.Save_Wavefile.png"/>
          <p:cNvPicPr preferRelativeResize="0"/>
          <p:nvPr/>
        </p:nvPicPr>
        <p:blipFill>
          <a:blip r:embed="rId3">
            <a:alphaModFix/>
          </a:blip>
          <a:stretch>
            <a:fillRect/>
          </a:stretch>
        </p:blipFill>
        <p:spPr>
          <a:xfrm>
            <a:off x="762000" y="941525"/>
            <a:ext cx="4871045" cy="3721700"/>
          </a:xfrm>
          <a:prstGeom prst="rect">
            <a:avLst/>
          </a:prstGeom>
          <a:noFill/>
          <a:ln>
            <a:noFill/>
          </a:ln>
          <a:effectLst>
            <a:outerShdw blurRad="57150" rotWithShape="0" algn="bl" dir="5400000" dist="19050">
              <a:srgbClr val="000000">
                <a:alpha val="50000"/>
              </a:srgbClr>
            </a:outerShdw>
          </a:effectLst>
        </p:spPr>
      </p:pic>
      <p:sp>
        <p:nvSpPr>
          <p:cNvPr id="499" name="Google Shape;499;p69"/>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Wavefile saving</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505" name="Google Shape;50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70" title="18.Save_TextGrid.png"/>
          <p:cNvPicPr preferRelativeResize="0"/>
          <p:nvPr/>
        </p:nvPicPr>
        <p:blipFill>
          <a:blip r:embed="rId3">
            <a:alphaModFix/>
          </a:blip>
          <a:stretch>
            <a:fillRect/>
          </a:stretch>
        </p:blipFill>
        <p:spPr>
          <a:xfrm>
            <a:off x="609600" y="941525"/>
            <a:ext cx="4685549" cy="3744776"/>
          </a:xfrm>
          <a:prstGeom prst="rect">
            <a:avLst/>
          </a:prstGeom>
          <a:noFill/>
          <a:ln>
            <a:noFill/>
          </a:ln>
          <a:effectLst>
            <a:outerShdw blurRad="57150" rotWithShape="0" algn="bl" dir="5400000" dist="19050">
              <a:srgbClr val="000000">
                <a:alpha val="50000"/>
              </a:srgbClr>
            </a:outerShdw>
          </a:effectLst>
        </p:spPr>
      </p:pic>
      <p:sp>
        <p:nvSpPr>
          <p:cNvPr id="507" name="Google Shape;507;p70"/>
          <p:cNvSpPr txBox="1"/>
          <p:nvPr>
            <p:ph idx="1" type="body"/>
          </p:nvPr>
        </p:nvSpPr>
        <p:spPr>
          <a:xfrm>
            <a:off x="5628450" y="1152475"/>
            <a:ext cx="32037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textGrid file saving</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13" name="Google Shape;51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71" title="19.Analyse_Spectrum_to_Formant_Burg.png"/>
          <p:cNvPicPr preferRelativeResize="0"/>
          <p:nvPr/>
        </p:nvPicPr>
        <p:blipFill>
          <a:blip r:embed="rId3">
            <a:alphaModFix/>
          </a:blip>
          <a:stretch>
            <a:fillRect/>
          </a:stretch>
        </p:blipFill>
        <p:spPr>
          <a:xfrm>
            <a:off x="685800" y="865325"/>
            <a:ext cx="3548801" cy="4049577"/>
          </a:xfrm>
          <a:prstGeom prst="rect">
            <a:avLst/>
          </a:prstGeom>
          <a:noFill/>
          <a:ln>
            <a:noFill/>
          </a:ln>
          <a:effectLst>
            <a:outerShdw blurRad="57150" rotWithShape="0" algn="bl" dir="5400000" dist="19050">
              <a:srgbClr val="000000">
                <a:alpha val="50000"/>
              </a:srgbClr>
            </a:outerShdw>
          </a:effectLst>
        </p:spPr>
      </p:pic>
      <p:sp>
        <p:nvSpPr>
          <p:cNvPr id="515" name="Google Shape;515;p71"/>
          <p:cNvSpPr txBox="1"/>
          <p:nvPr>
            <p:ph idx="1" type="body"/>
          </p:nvPr>
        </p:nvSpPr>
        <p:spPr>
          <a:xfrm>
            <a:off x="4849575" y="1152475"/>
            <a:ext cx="3982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 Formant (Burg) </a:t>
            </a:r>
            <a:endParaRPr sz="2000"/>
          </a:p>
          <a:p>
            <a:pPr indent="-355600" lvl="0" marL="457200" rtl="0" algn="l">
              <a:lnSpc>
                <a:spcPct val="115000"/>
              </a:lnSpc>
              <a:spcBef>
                <a:spcPts val="0"/>
              </a:spcBef>
              <a:spcAft>
                <a:spcPts val="0"/>
              </a:spcAft>
              <a:buSzPts val="2000"/>
              <a:buChar char="●"/>
            </a:pPr>
            <a:r>
              <a:rPr lang="en" sz="2000"/>
              <a:t>The Burg algorithm is a method used in speech analysis, particularly within software like Praat, to estimate formant frequencies from a sound signal.</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96" name="Google Shape;9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a:blip r:embed="rId3">
            <a:alphaModFix/>
          </a:blip>
          <a:stretch>
            <a:fillRect/>
          </a:stretch>
        </p:blipFill>
        <p:spPr>
          <a:xfrm>
            <a:off x="533400" y="789125"/>
            <a:ext cx="3810611" cy="4125775"/>
          </a:xfrm>
          <a:prstGeom prst="rect">
            <a:avLst/>
          </a:prstGeom>
          <a:noFill/>
          <a:ln>
            <a:noFill/>
          </a:ln>
          <a:effectLst>
            <a:outerShdw blurRad="57150" rotWithShape="0" algn="bl" dir="5400000" dist="19050">
              <a:srgbClr val="000000">
                <a:alpha val="50000"/>
              </a:srgbClr>
            </a:outerShdw>
          </a:effectLst>
        </p:spPr>
      </p:pic>
      <p:pic>
        <p:nvPicPr>
          <p:cNvPr id="98" name="Google Shape;98;p18"/>
          <p:cNvPicPr preferRelativeResize="0"/>
          <p:nvPr/>
        </p:nvPicPr>
        <p:blipFill>
          <a:blip r:embed="rId4">
            <a:alphaModFix/>
          </a:blip>
          <a:stretch>
            <a:fillRect/>
          </a:stretch>
        </p:blipFill>
        <p:spPr>
          <a:xfrm>
            <a:off x="4496411" y="789125"/>
            <a:ext cx="4084204" cy="3645492"/>
          </a:xfrm>
          <a:prstGeom prst="rect">
            <a:avLst/>
          </a:prstGeom>
          <a:noFill/>
          <a:ln>
            <a:noFill/>
          </a:ln>
          <a:effectLst>
            <a:outerShdw blurRad="57150" rotWithShape="0" algn="bl" dir="5400000" dist="19050">
              <a:srgbClr val="000000">
                <a:alpha val="50000"/>
              </a:srgbClr>
            </a:outerShdw>
          </a:effectLst>
        </p:spPr>
      </p:pic>
      <p:sp>
        <p:nvSpPr>
          <p:cNvPr id="99" name="Google Shape;99;p18"/>
          <p:cNvSpPr txBox="1"/>
          <p:nvPr/>
        </p:nvSpPr>
        <p:spPr>
          <a:xfrm>
            <a:off x="4668050" y="4572000"/>
            <a:ext cx="39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Page 3 and 4, A Burmese Phonetic Reader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21" name="Google Shape;52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72" title="20.to_Formant_Same_Settings.png"/>
          <p:cNvPicPr preferRelativeResize="0"/>
          <p:nvPr/>
        </p:nvPicPr>
        <p:blipFill>
          <a:blip r:embed="rId3">
            <a:alphaModFix/>
          </a:blip>
          <a:stretch>
            <a:fillRect/>
          </a:stretch>
        </p:blipFill>
        <p:spPr>
          <a:xfrm>
            <a:off x="838200" y="865325"/>
            <a:ext cx="3383343" cy="4049576"/>
          </a:xfrm>
          <a:prstGeom prst="rect">
            <a:avLst/>
          </a:prstGeom>
          <a:noFill/>
          <a:ln>
            <a:noFill/>
          </a:ln>
          <a:effectLst>
            <a:outerShdw blurRad="57150" rotWithShape="0" algn="bl" dir="5400000" dist="19050">
              <a:srgbClr val="000000">
                <a:alpha val="50000"/>
              </a:srgbClr>
            </a:outerShdw>
          </a:effectLst>
        </p:spPr>
      </p:pic>
      <p:sp>
        <p:nvSpPr>
          <p:cNvPr id="523" name="Google Shape;523;p72"/>
          <p:cNvSpPr txBox="1"/>
          <p:nvPr>
            <p:ph idx="1" type="body"/>
          </p:nvPr>
        </p:nvSpPr>
        <p:spPr>
          <a:xfrm>
            <a:off x="4849575" y="1152475"/>
            <a:ext cx="3982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rgbClr val="FF0000"/>
              </a:buClr>
              <a:buSzPts val="2000"/>
              <a:buChar char="●"/>
            </a:pPr>
            <a:r>
              <a:rPr lang="en" sz="2000">
                <a:solidFill>
                  <a:srgbClr val="FF0000"/>
                </a:solidFill>
              </a:rPr>
              <a:t>Annotation လုပ်တုန်းက ထားခဲ့တဲ့ setting နဲ့ တူတူ ထားရမယ်</a:t>
            </a:r>
            <a:endParaRPr sz="20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29" name="Google Shape;529;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73" title="21.Praat_script.png"/>
          <p:cNvPicPr preferRelativeResize="0"/>
          <p:nvPr/>
        </p:nvPicPr>
        <p:blipFill>
          <a:blip r:embed="rId3">
            <a:alphaModFix/>
          </a:blip>
          <a:stretch>
            <a:fillRect/>
          </a:stretch>
        </p:blipFill>
        <p:spPr>
          <a:xfrm>
            <a:off x="914400" y="789125"/>
            <a:ext cx="4490182" cy="4049576"/>
          </a:xfrm>
          <a:prstGeom prst="rect">
            <a:avLst/>
          </a:prstGeom>
          <a:noFill/>
          <a:ln>
            <a:noFill/>
          </a:ln>
          <a:effectLst>
            <a:outerShdw blurRad="57150" rotWithShape="0" algn="bl" dir="5400000" dist="19050">
              <a:srgbClr val="000000">
                <a:alpha val="50000"/>
              </a:srgbClr>
            </a:outerShdw>
          </a:effectLst>
        </p:spPr>
      </p:pic>
      <p:sp>
        <p:nvSpPr>
          <p:cNvPr id="531" name="Google Shape;531;p73"/>
          <p:cNvSpPr txBox="1"/>
          <p:nvPr>
            <p:ph idx="1" type="body"/>
          </p:nvPr>
        </p:nvSpPr>
        <p:spPr>
          <a:xfrm>
            <a:off x="5672550" y="1152475"/>
            <a:ext cx="3159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Praat Script ကို သုံးပြီး run မယ်</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4"/>
              </a:rPr>
              <a:t>https://www.eleanorchodroff.com/tutorial/PraatScripting.pdf</a:t>
            </a:r>
            <a:r>
              <a:rPr lang="en" sz="2000"/>
              <a:t>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37" name="Google Shape;53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74" title="22.Run_Praat_script.png"/>
          <p:cNvPicPr preferRelativeResize="0"/>
          <p:nvPr/>
        </p:nvPicPr>
        <p:blipFill>
          <a:blip r:embed="rId3">
            <a:alphaModFix/>
          </a:blip>
          <a:stretch>
            <a:fillRect/>
          </a:stretch>
        </p:blipFill>
        <p:spPr>
          <a:xfrm>
            <a:off x="609600" y="865325"/>
            <a:ext cx="4946760" cy="4049573"/>
          </a:xfrm>
          <a:prstGeom prst="rect">
            <a:avLst/>
          </a:prstGeom>
          <a:noFill/>
          <a:ln>
            <a:noFill/>
          </a:ln>
          <a:effectLst>
            <a:outerShdw blurRad="57150" rotWithShape="0" algn="bl" dir="5400000" dist="19050">
              <a:srgbClr val="000000">
                <a:alpha val="50000"/>
              </a:srgbClr>
            </a:outerShdw>
          </a:effectLst>
        </p:spPr>
      </p:pic>
      <p:sp>
        <p:nvSpPr>
          <p:cNvPr id="539" name="Google Shape;539;p74"/>
          <p:cNvSpPr txBox="1"/>
          <p:nvPr>
            <p:ph idx="1" type="body"/>
          </p:nvPr>
        </p:nvSpPr>
        <p:spPr>
          <a:xfrm>
            <a:off x="5672550" y="1152475"/>
            <a:ext cx="3159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Selection လုပ်ထားတဲ့ အပိုင်းကိုပဲ ရွေးပြီး run ခိုင်းတာလည်း လုပ်လို့ ရတယ်</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45" name="Google Shape;54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6" name="Google Shape;546;p75"/>
          <p:cNvPicPr preferRelativeResize="0"/>
          <p:nvPr/>
        </p:nvPicPr>
        <p:blipFill>
          <a:blip r:embed="rId3">
            <a:alphaModFix/>
          </a:blip>
          <a:stretch>
            <a:fillRect/>
          </a:stretch>
        </p:blipFill>
        <p:spPr>
          <a:xfrm>
            <a:off x="762000" y="865325"/>
            <a:ext cx="4962155" cy="4049575"/>
          </a:xfrm>
          <a:prstGeom prst="rect">
            <a:avLst/>
          </a:prstGeom>
          <a:noFill/>
          <a:ln>
            <a:noFill/>
          </a:ln>
          <a:effectLst>
            <a:outerShdw blurRad="57150" rotWithShape="0" algn="bl" dir="5400000" dist="19050">
              <a:srgbClr val="000000">
                <a:alpha val="50000"/>
              </a:srgbClr>
            </a:outerShdw>
          </a:effectLst>
        </p:spPr>
      </p:pic>
      <p:sp>
        <p:nvSpPr>
          <p:cNvPr id="547" name="Google Shape;547;p75"/>
          <p:cNvSpPr txBox="1"/>
          <p:nvPr>
            <p:ph idx="1" type="body"/>
          </p:nvPr>
        </p:nvSpPr>
        <p:spPr>
          <a:xfrm>
            <a:off x="5878275" y="1152475"/>
            <a:ext cx="29541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ဒီ variable name တူအောင် ထားရမယ်</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53" name="Google Shape;553;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76" title="23.Table_formants.png"/>
          <p:cNvPicPr preferRelativeResize="0"/>
          <p:nvPr/>
        </p:nvPicPr>
        <p:blipFill>
          <a:blip r:embed="rId3">
            <a:alphaModFix/>
          </a:blip>
          <a:stretch>
            <a:fillRect/>
          </a:stretch>
        </p:blipFill>
        <p:spPr>
          <a:xfrm>
            <a:off x="381000" y="865325"/>
            <a:ext cx="5140223" cy="4049576"/>
          </a:xfrm>
          <a:prstGeom prst="rect">
            <a:avLst/>
          </a:prstGeom>
          <a:noFill/>
          <a:ln>
            <a:noFill/>
          </a:ln>
          <a:effectLst>
            <a:outerShdw blurRad="57150" rotWithShape="0" algn="bl" dir="5400000" dist="19050">
              <a:srgbClr val="000000">
                <a:alpha val="50000"/>
              </a:srgbClr>
            </a:outerShdw>
          </a:effectLst>
        </p:spPr>
      </p:pic>
      <p:sp>
        <p:nvSpPr>
          <p:cNvPr id="555" name="Google Shape;555;p76"/>
          <p:cNvSpPr txBox="1"/>
          <p:nvPr>
            <p:ph idx="1" type="body"/>
          </p:nvPr>
        </p:nvSpPr>
        <p:spPr>
          <a:xfrm>
            <a:off x="5716625" y="1152475"/>
            <a:ext cx="3115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Extracted F1, F2, F3</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61" name="Google Shape;561;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2" name="Google Shape;562;p77" title="24.Save_as_CSV.png"/>
          <p:cNvPicPr preferRelativeResize="0"/>
          <p:nvPr/>
        </p:nvPicPr>
        <p:blipFill>
          <a:blip r:embed="rId3">
            <a:alphaModFix/>
          </a:blip>
          <a:stretch>
            <a:fillRect/>
          </a:stretch>
        </p:blipFill>
        <p:spPr>
          <a:xfrm>
            <a:off x="762000" y="941525"/>
            <a:ext cx="3238848" cy="4049574"/>
          </a:xfrm>
          <a:prstGeom prst="rect">
            <a:avLst/>
          </a:prstGeom>
          <a:noFill/>
          <a:ln>
            <a:noFill/>
          </a:ln>
          <a:effectLst>
            <a:outerShdw blurRad="57150" rotWithShape="0" algn="bl" dir="5400000" dist="19050">
              <a:srgbClr val="000000">
                <a:alpha val="50000"/>
              </a:srgbClr>
            </a:outerShdw>
          </a:effectLst>
        </p:spPr>
      </p:pic>
      <p:sp>
        <p:nvSpPr>
          <p:cNvPr id="563" name="Google Shape;563;p77"/>
          <p:cNvSpPr txBox="1"/>
          <p:nvPr>
            <p:ph idx="1" type="body"/>
          </p:nvPr>
        </p:nvSpPr>
        <p:spPr>
          <a:xfrm>
            <a:off x="4732025" y="1152475"/>
            <a:ext cx="41004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ဖိုင် ကို သိမ်းပါ</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t>
            </a:r>
            <a:r>
              <a:rPr lang="en"/>
              <a:t>oding for Drawing Vowel Chart</a:t>
            </a:r>
            <a:endParaRPr/>
          </a:p>
          <a:p>
            <a:pPr indent="0" lvl="0" marL="0" rtl="0" algn="l">
              <a:lnSpc>
                <a:spcPct val="100000"/>
              </a:lnSpc>
              <a:spcBef>
                <a:spcPts val="0"/>
              </a:spcBef>
              <a:spcAft>
                <a:spcPts val="0"/>
              </a:spcAft>
              <a:buSzPct val="111111"/>
              <a:buNone/>
            </a:pPr>
            <a:r>
              <a:t/>
            </a:r>
            <a:endParaRPr/>
          </a:p>
        </p:txBody>
      </p:sp>
      <p:sp>
        <p:nvSpPr>
          <p:cNvPr id="569" name="Google Shape;569;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78"/>
          <p:cNvPicPr preferRelativeResize="0"/>
          <p:nvPr/>
        </p:nvPicPr>
        <p:blipFill>
          <a:blip r:embed="rId3">
            <a:alphaModFix/>
          </a:blip>
          <a:stretch>
            <a:fillRect/>
          </a:stretch>
        </p:blipFill>
        <p:spPr>
          <a:xfrm>
            <a:off x="457200" y="941525"/>
            <a:ext cx="8167658" cy="37838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a:t>
            </a:r>
            <a:endParaRPr/>
          </a:p>
          <a:p>
            <a:pPr indent="0" lvl="0" marL="0" rtl="0" algn="l">
              <a:lnSpc>
                <a:spcPct val="100000"/>
              </a:lnSpc>
              <a:spcBef>
                <a:spcPts val="0"/>
              </a:spcBef>
              <a:spcAft>
                <a:spcPts val="0"/>
              </a:spcAft>
              <a:buSzPct val="111111"/>
              <a:buNone/>
            </a:pPr>
            <a:r>
              <a:t/>
            </a:r>
            <a:endParaRPr/>
          </a:p>
        </p:txBody>
      </p:sp>
      <p:sp>
        <p:nvSpPr>
          <p:cNvPr id="576" name="Google Shape;576;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79" title="ye_vowel_space_label_overlap.png"/>
          <p:cNvPicPr preferRelativeResize="0"/>
          <p:nvPr/>
        </p:nvPicPr>
        <p:blipFill>
          <a:blip r:embed="rId3">
            <a:alphaModFix/>
          </a:blip>
          <a:stretch>
            <a:fillRect/>
          </a:stretch>
        </p:blipFill>
        <p:spPr>
          <a:xfrm>
            <a:off x="609600" y="941525"/>
            <a:ext cx="4653256" cy="3721700"/>
          </a:xfrm>
          <a:prstGeom prst="rect">
            <a:avLst/>
          </a:prstGeom>
          <a:noFill/>
          <a:ln>
            <a:noFill/>
          </a:ln>
          <a:effectLst>
            <a:outerShdw blurRad="57150" rotWithShape="0" algn="bl" dir="5400000" dist="19050">
              <a:srgbClr val="000000">
                <a:alpha val="50000"/>
              </a:srgbClr>
            </a:outerShdw>
          </a:effectLst>
        </p:spPr>
      </p:pic>
      <p:sp>
        <p:nvSpPr>
          <p:cNvPr id="578" name="Google Shape;578;p79"/>
          <p:cNvSpPr txBox="1"/>
          <p:nvPr>
            <p:ph idx="1" type="body"/>
          </p:nvPr>
        </p:nvSpPr>
        <p:spPr>
          <a:xfrm>
            <a:off x="5378625" y="1152475"/>
            <a:ext cx="3453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လက်တွေ့မှာ လေဘယ်က ထပ်နေတာမျိုးလည်း ဖြစ်နိုင်တယ်</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a:t>
            </a:r>
            <a:endParaRPr/>
          </a:p>
          <a:p>
            <a:pPr indent="0" lvl="0" marL="0" rtl="0" algn="l">
              <a:lnSpc>
                <a:spcPct val="100000"/>
              </a:lnSpc>
              <a:spcBef>
                <a:spcPts val="0"/>
              </a:spcBef>
              <a:spcAft>
                <a:spcPts val="0"/>
              </a:spcAft>
              <a:buSzPct val="111111"/>
              <a:buNone/>
            </a:pPr>
            <a:r>
              <a:t/>
            </a:r>
            <a:endParaRPr/>
          </a:p>
        </p:txBody>
      </p:sp>
      <p:sp>
        <p:nvSpPr>
          <p:cNvPr id="584" name="Google Shape;584;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5" name="Google Shape;585;p80" title="ye_vowel_space.png"/>
          <p:cNvPicPr preferRelativeResize="0"/>
          <p:nvPr/>
        </p:nvPicPr>
        <p:blipFill>
          <a:blip r:embed="rId3">
            <a:alphaModFix/>
          </a:blip>
          <a:stretch>
            <a:fillRect/>
          </a:stretch>
        </p:blipFill>
        <p:spPr>
          <a:xfrm>
            <a:off x="685800" y="941525"/>
            <a:ext cx="4846700" cy="3876425"/>
          </a:xfrm>
          <a:prstGeom prst="rect">
            <a:avLst/>
          </a:prstGeom>
          <a:noFill/>
          <a:ln>
            <a:noFill/>
          </a:ln>
          <a:effectLst>
            <a:outerShdw blurRad="57150" rotWithShape="0" algn="bl" dir="5400000" dist="19050">
              <a:srgbClr val="000000">
                <a:alpha val="50000"/>
              </a:srgbClr>
            </a:outerShdw>
          </a:effectLst>
        </p:spPr>
      </p:pic>
      <p:sp>
        <p:nvSpPr>
          <p:cNvPr id="586" name="Google Shape;586;p80"/>
          <p:cNvSpPr txBox="1"/>
          <p:nvPr>
            <p:ph idx="1" type="body"/>
          </p:nvPr>
        </p:nvSpPr>
        <p:spPr>
          <a:xfrm>
            <a:off x="5791850" y="1152475"/>
            <a:ext cx="3040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Coding နဲ့ ဝင်ညှိထားတယ်</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 (with R)</a:t>
            </a:r>
            <a:endParaRPr/>
          </a:p>
          <a:p>
            <a:pPr indent="0" lvl="0" marL="0" rtl="0" algn="l">
              <a:lnSpc>
                <a:spcPct val="100000"/>
              </a:lnSpc>
              <a:spcBef>
                <a:spcPts val="0"/>
              </a:spcBef>
              <a:spcAft>
                <a:spcPts val="0"/>
              </a:spcAft>
              <a:buSzPct val="111111"/>
              <a:buNone/>
            </a:pPr>
            <a:r>
              <a:t/>
            </a:r>
            <a:endParaRPr/>
          </a:p>
        </p:txBody>
      </p:sp>
      <p:sp>
        <p:nvSpPr>
          <p:cNvPr id="592" name="Google Shape;59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3" name="Google Shape;593;p81" title="ye_vowel_space_R.png"/>
          <p:cNvPicPr preferRelativeResize="0"/>
          <p:nvPr/>
        </p:nvPicPr>
        <p:blipFill>
          <a:blip r:embed="rId3">
            <a:alphaModFix/>
          </a:blip>
          <a:stretch>
            <a:fillRect/>
          </a:stretch>
        </p:blipFill>
        <p:spPr>
          <a:xfrm>
            <a:off x="685800" y="941525"/>
            <a:ext cx="5005798" cy="3859451"/>
          </a:xfrm>
          <a:prstGeom prst="rect">
            <a:avLst/>
          </a:prstGeom>
          <a:noFill/>
          <a:ln>
            <a:noFill/>
          </a:ln>
          <a:effectLst>
            <a:outerShdw blurRad="57150" rotWithShape="0" algn="bl" dir="5400000" dist="19050">
              <a:srgbClr val="000000">
                <a:alpha val="50000"/>
              </a:srgbClr>
            </a:outerShdw>
          </a:effectLst>
        </p:spPr>
      </p:pic>
      <p:sp>
        <p:nvSpPr>
          <p:cNvPr id="594" name="Google Shape;594;p81"/>
          <p:cNvSpPr txBox="1"/>
          <p:nvPr>
            <p:ph idx="1" type="body"/>
          </p:nvPr>
        </p:nvSpPr>
        <p:spPr>
          <a:xfrm>
            <a:off x="5892975" y="941525"/>
            <a:ext cx="2939400" cy="37215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R source code နဲ့ ဆွဲထားတာ</a:t>
            </a:r>
            <a:endParaRPr sz="2000"/>
          </a:p>
          <a:p>
            <a:pPr indent="-355600" lvl="0" marL="457200" rtl="0" algn="l">
              <a:lnSpc>
                <a:spcPct val="115000"/>
              </a:lnSpc>
              <a:spcBef>
                <a:spcPts val="0"/>
              </a:spcBef>
              <a:spcAft>
                <a:spcPts val="0"/>
              </a:spcAft>
              <a:buSzPts val="2000"/>
              <a:buChar char="●"/>
            </a:pPr>
            <a:r>
              <a:rPr lang="en" sz="2000"/>
              <a:t>R programming ကို သုံးပြီး ဆွဲရင်တော့ graph က ပိုအဆင်ပြေလိမ့်မယ်</a:t>
            </a:r>
            <a:endParaRPr sz="2000"/>
          </a:p>
          <a:p>
            <a:pPr indent="-355600" lvl="0" marL="457200" rtl="0" algn="l">
              <a:lnSpc>
                <a:spcPct val="115000"/>
              </a:lnSpc>
              <a:spcBef>
                <a:spcPts val="0"/>
              </a:spcBef>
              <a:spcAft>
                <a:spcPts val="0"/>
              </a:spcAft>
              <a:buSzPts val="2000"/>
              <a:buChar char="●"/>
            </a:pPr>
            <a:r>
              <a:rPr lang="en" sz="2000"/>
              <a:t>ကိုယ်စက်ထဲမှာ R programming ထည့်ပြီး ဆွဲချင်တဲ့သူတွေအတွက် R code ကိုလည်း ရှဲပေးထားပါမယ်</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05" name="Google Shape;10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609600" y="865325"/>
            <a:ext cx="3502650" cy="4030600"/>
          </a:xfrm>
          <a:prstGeom prst="rect">
            <a:avLst/>
          </a:prstGeom>
          <a:noFill/>
          <a:ln>
            <a:noFill/>
          </a:ln>
          <a:effectLst>
            <a:outerShdw blurRad="57150" rotWithShape="0" algn="bl" dir="5400000" dist="19050">
              <a:srgbClr val="000000">
                <a:alpha val="50000"/>
              </a:srgbClr>
            </a:outerShdw>
          </a:effectLst>
        </p:spPr>
      </p:pic>
      <p:sp>
        <p:nvSpPr>
          <p:cNvPr id="107" name="Google Shape;107;p19"/>
          <p:cNvSpPr txBox="1"/>
          <p:nvPr>
            <p:ph idx="1" type="body"/>
          </p:nvPr>
        </p:nvSpPr>
        <p:spPr>
          <a:xfrm>
            <a:off x="4307850" y="1152475"/>
            <a:ext cx="4653900" cy="36357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ဒီ vowel chart က လေ့လာရသလောက် မြန်မာစာအတွက် ပထမဆုံးလို့ ယူဆ</a:t>
            </a:r>
            <a:endParaRPr sz="2000"/>
          </a:p>
          <a:p>
            <a:pPr indent="-355600" lvl="0" marL="457200" rtl="0" algn="l">
              <a:lnSpc>
                <a:spcPct val="115000"/>
              </a:lnSpc>
              <a:spcBef>
                <a:spcPts val="0"/>
              </a:spcBef>
              <a:spcAft>
                <a:spcPts val="0"/>
              </a:spcAft>
              <a:buSzPts val="2000"/>
              <a:buChar char="●"/>
            </a:pPr>
            <a:r>
              <a:rPr lang="en" sz="2000"/>
              <a:t>ဆရာမကြီး Lilias Eveline Armstrong နဲ့ ဆရာကြီး ဦးဖေမောင်တင်တို့ရဲ့ သုတေသန အလုပ်ပါ</a:t>
            </a:r>
            <a:endParaRPr sz="2000"/>
          </a:p>
          <a:p>
            <a:pPr indent="-355600" lvl="0" marL="457200" rtl="0" algn="l">
              <a:lnSpc>
                <a:spcPct val="115000"/>
              </a:lnSpc>
              <a:spcBef>
                <a:spcPts val="0"/>
              </a:spcBef>
              <a:spcAft>
                <a:spcPts val="0"/>
              </a:spcAft>
              <a:buSzPts val="2000"/>
              <a:buChar char="●"/>
            </a:pPr>
            <a:r>
              <a:rPr lang="en" sz="2000"/>
              <a:t>ဒီနေ့ ဆရာ့ lecture ကိုနားထောင်ပြီးရင် ဒီ vowel chart ပုံကို ပြန်ဆွဲကြည့်ကြရအောင်</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a:p>
            <a:pPr indent="0" lvl="0" marL="0" rtl="0" algn="l">
              <a:lnSpc>
                <a:spcPct val="100000"/>
              </a:lnSpc>
              <a:spcBef>
                <a:spcPts val="0"/>
              </a:spcBef>
              <a:spcAft>
                <a:spcPts val="0"/>
              </a:spcAft>
              <a:buSzPct val="111111"/>
              <a:buNone/>
            </a:pPr>
            <a:r>
              <a:t/>
            </a:r>
            <a:endParaRPr/>
          </a:p>
        </p:txBody>
      </p:sp>
      <p:sp>
        <p:nvSpPr>
          <p:cNvPr id="600" name="Google Shape;600;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82"/>
          <p:cNvPicPr preferRelativeResize="0"/>
          <p:nvPr/>
        </p:nvPicPr>
        <p:blipFill>
          <a:blip r:embed="rId3">
            <a:alphaModFix/>
          </a:blip>
          <a:stretch>
            <a:fillRect/>
          </a:stretch>
        </p:blipFill>
        <p:spPr>
          <a:xfrm>
            <a:off x="533400" y="941525"/>
            <a:ext cx="5794999" cy="3607300"/>
          </a:xfrm>
          <a:prstGeom prst="rect">
            <a:avLst/>
          </a:prstGeom>
          <a:noFill/>
          <a:ln>
            <a:noFill/>
          </a:ln>
          <a:effectLst>
            <a:outerShdw blurRad="57150" rotWithShape="0" algn="bl" dir="5400000" dist="19050">
              <a:srgbClr val="000000">
                <a:alpha val="50000"/>
              </a:srgbClr>
            </a:outerShdw>
          </a:effectLst>
        </p:spPr>
      </p:pic>
      <p:sp>
        <p:nvSpPr>
          <p:cNvPr id="602" name="Google Shape;602;p82"/>
          <p:cNvSpPr txBox="1"/>
          <p:nvPr>
            <p:ph idx="1" type="body"/>
          </p:nvPr>
        </p:nvSpPr>
        <p:spPr>
          <a:xfrm>
            <a:off x="6524900" y="1152475"/>
            <a:ext cx="2307600" cy="20856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ဆရာ့ရဲ့ vowel space ဇယား</a:t>
            </a:r>
            <a:endParaRPr sz="2000"/>
          </a:p>
          <a:p>
            <a:pPr indent="-355600" lvl="0" marL="457200" rtl="0" algn="l">
              <a:lnSpc>
                <a:spcPct val="115000"/>
              </a:lnSpc>
              <a:spcBef>
                <a:spcPts val="0"/>
              </a:spcBef>
              <a:spcAft>
                <a:spcPts val="0"/>
              </a:spcAft>
              <a:buSzPts val="2000"/>
              <a:buChar char="●"/>
            </a:pPr>
            <a:r>
              <a:rPr lang="en" sz="2000"/>
              <a:t>Average ယူထားတာ</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a:p>
            <a:pPr indent="0" lvl="0" marL="0" rtl="0" algn="l">
              <a:lnSpc>
                <a:spcPct val="100000"/>
              </a:lnSpc>
              <a:spcBef>
                <a:spcPts val="0"/>
              </a:spcBef>
              <a:spcAft>
                <a:spcPts val="0"/>
              </a:spcAft>
              <a:buSzPct val="111111"/>
              <a:buNone/>
            </a:pPr>
            <a:r>
              <a:t/>
            </a:r>
            <a:endParaRPr/>
          </a:p>
        </p:txBody>
      </p:sp>
      <p:sp>
        <p:nvSpPr>
          <p:cNvPr id="608" name="Google Shape;608;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ph idx="1" type="body"/>
          </p:nvPr>
        </p:nvSpPr>
        <p:spPr>
          <a:xfrm>
            <a:off x="311725" y="886650"/>
            <a:ext cx="8520600" cy="37767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Phonetic နဲ့ ပတ်သက်ပြီး မိတ်ဆက်ပေးခဲ့တယ်</a:t>
            </a:r>
            <a:endParaRPr sz="2000"/>
          </a:p>
          <a:p>
            <a:pPr indent="-355600" lvl="0" marL="457200" rtl="0" algn="l">
              <a:lnSpc>
                <a:spcPct val="115000"/>
              </a:lnSpc>
              <a:spcBef>
                <a:spcPts val="0"/>
              </a:spcBef>
              <a:spcAft>
                <a:spcPts val="0"/>
              </a:spcAft>
              <a:buSzPts val="2000"/>
              <a:buChar char="●"/>
            </a:pPr>
            <a:r>
              <a:rPr lang="en" sz="2000"/>
              <a:t>မြန်မာစာ Phonetic သမိုင်းကြောင်းလည်း အကျဉ်း မိတ်ဆက်ပေးခဲ့တယ်</a:t>
            </a:r>
            <a:endParaRPr sz="2000"/>
          </a:p>
          <a:p>
            <a:pPr indent="-355600" lvl="0" marL="457200" rtl="0" algn="l">
              <a:lnSpc>
                <a:spcPct val="115000"/>
              </a:lnSpc>
              <a:spcBef>
                <a:spcPts val="0"/>
              </a:spcBef>
              <a:spcAft>
                <a:spcPts val="0"/>
              </a:spcAft>
              <a:buSzPts val="2000"/>
              <a:buChar char="●"/>
            </a:pPr>
            <a:r>
              <a:rPr lang="en" sz="2000"/>
              <a:t>IPA</a:t>
            </a:r>
            <a:endParaRPr sz="2000"/>
          </a:p>
          <a:p>
            <a:pPr indent="-355600" lvl="0" marL="457200" rtl="0" algn="l">
              <a:lnSpc>
                <a:spcPct val="115000"/>
              </a:lnSpc>
              <a:spcBef>
                <a:spcPts val="0"/>
              </a:spcBef>
              <a:spcAft>
                <a:spcPts val="0"/>
              </a:spcAft>
              <a:buSzPts val="2000"/>
              <a:buChar char="●"/>
            </a:pPr>
            <a:r>
              <a:rPr lang="en" sz="2000"/>
              <a:t>IPA to Speech TTS ကို အလွယ် လုပ်ပြခဲ့တယ်</a:t>
            </a:r>
            <a:endParaRPr sz="2000"/>
          </a:p>
          <a:p>
            <a:pPr indent="-355600" lvl="0" marL="457200" rtl="0" algn="l">
              <a:lnSpc>
                <a:spcPct val="115000"/>
              </a:lnSpc>
              <a:spcBef>
                <a:spcPts val="0"/>
              </a:spcBef>
              <a:spcAft>
                <a:spcPts val="0"/>
              </a:spcAft>
              <a:buSzPts val="2000"/>
              <a:buChar char="●"/>
            </a:pPr>
            <a:r>
              <a:rPr lang="en" sz="2000"/>
              <a:t>Praat software ကို မိတ်ဆက်ပေးခဲ့တယ်</a:t>
            </a:r>
            <a:endParaRPr sz="2000"/>
          </a:p>
          <a:p>
            <a:pPr indent="-355600" lvl="0" marL="457200" rtl="0" algn="l">
              <a:lnSpc>
                <a:spcPct val="115000"/>
              </a:lnSpc>
              <a:spcBef>
                <a:spcPts val="0"/>
              </a:spcBef>
              <a:spcAft>
                <a:spcPts val="0"/>
              </a:spcAft>
              <a:buSzPts val="2000"/>
              <a:buChar char="●"/>
            </a:pPr>
            <a:r>
              <a:rPr lang="en" sz="2000"/>
              <a:t>အသံက တကယ်က မြန်မာ vowel အကုန်ကို အသံသွင်းလည်း ရတယ်</a:t>
            </a:r>
            <a:endParaRPr sz="2000"/>
          </a:p>
          <a:p>
            <a:pPr indent="-355600" lvl="0" marL="457200" rtl="0" algn="l">
              <a:lnSpc>
                <a:spcPct val="115000"/>
              </a:lnSpc>
              <a:spcBef>
                <a:spcPts val="0"/>
              </a:spcBef>
              <a:spcAft>
                <a:spcPts val="0"/>
              </a:spcAft>
              <a:buSzPts val="2000"/>
              <a:buChar char="●"/>
            </a:pPr>
            <a:r>
              <a:rPr lang="en" sz="2000"/>
              <a:t>အားလုံးညှိလုပ်ကြဖို့ လိုအပ်တယ်</a:t>
            </a:r>
            <a:endParaRPr sz="2000"/>
          </a:p>
          <a:p>
            <a:pPr indent="-355600" lvl="0" marL="457200" rtl="0" algn="l">
              <a:lnSpc>
                <a:spcPct val="115000"/>
              </a:lnSpc>
              <a:spcBef>
                <a:spcPts val="0"/>
              </a:spcBef>
              <a:spcAft>
                <a:spcPts val="0"/>
              </a:spcAft>
              <a:buSzPts val="2000"/>
              <a:buChar char="●"/>
            </a:pPr>
            <a:r>
              <a:rPr lang="en" sz="2000"/>
              <a:t>တစ်ယောက်ချင်းစီရဲ့ vowel chart ကို assignment အနေနဲ့ လုပ်ကြရအောင်</a:t>
            </a:r>
            <a:endParaRPr sz="2000"/>
          </a:p>
          <a:p>
            <a:pPr indent="-355600" lvl="0" marL="457200" rtl="0" algn="l">
              <a:lnSpc>
                <a:spcPct val="115000"/>
              </a:lnSpc>
              <a:spcBef>
                <a:spcPts val="0"/>
              </a:spcBef>
              <a:spcAft>
                <a:spcPts val="0"/>
              </a:spcAft>
              <a:buSzPts val="2000"/>
              <a:buChar char="●"/>
            </a:pPr>
            <a:r>
              <a:rPr lang="en" sz="2000"/>
              <a:t>Praat ဖိုင်ရော၊ vowel chart ဖိုင်ရော zip ဖိုင်နဲ့ zip လုပ်ပြီး တင်ကြပါ</a:t>
            </a:r>
            <a:endParaRPr sz="2000"/>
          </a:p>
          <a:p>
            <a:pPr indent="-355600" lvl="0" marL="457200" rtl="0" algn="l">
              <a:lnSpc>
                <a:spcPct val="115000"/>
              </a:lnSpc>
              <a:spcBef>
                <a:spcPts val="0"/>
              </a:spcBef>
              <a:spcAft>
                <a:spcPts val="0"/>
              </a:spcAft>
              <a:buSzPts val="2000"/>
              <a:buChar char="●"/>
            </a:pPr>
            <a:r>
              <a:rPr lang="en" sz="2000"/>
              <a:t>Graph မှာ title က ကိုယ့်နာမည်တပ်ပါ</a:t>
            </a:r>
            <a:endParaRPr sz="2000"/>
          </a:p>
          <a:p>
            <a:pPr indent="-355600" lvl="0" marL="457200" rtl="0" algn="l">
              <a:lnSpc>
                <a:spcPct val="115000"/>
              </a:lnSpc>
              <a:spcBef>
                <a:spcPts val="0"/>
              </a:spcBef>
              <a:spcAft>
                <a:spcPts val="0"/>
              </a:spcAft>
              <a:buSzPts val="2000"/>
              <a:buChar char="●"/>
            </a:pPr>
            <a:r>
              <a:rPr lang="en" sz="2000"/>
              <a:t>Zip ဖိုင်ကလည်း ကိုယ့်နာမည် တပ်ပါ</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4"/>
          <p:cNvSpPr txBox="1"/>
          <p:nvPr>
            <p:ph type="title"/>
          </p:nvPr>
        </p:nvSpPr>
        <p:spPr>
          <a:xfrm>
            <a:off x="311700" y="978425"/>
            <a:ext cx="8520600" cy="271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en" sz="5300"/>
              <a:t>Thank you!</a:t>
            </a:r>
            <a:endParaRPr sz="5300"/>
          </a:p>
          <a:p>
            <a:pPr indent="0" lvl="0" marL="0" rtl="0" algn="ctr">
              <a:lnSpc>
                <a:spcPct val="100000"/>
              </a:lnSpc>
              <a:spcBef>
                <a:spcPts val="0"/>
              </a:spcBef>
              <a:spcAft>
                <a:spcPts val="0"/>
              </a:spcAft>
              <a:buSzPts val="3111"/>
              <a:buNone/>
            </a:pPr>
            <a:r>
              <a:rPr lang="en" sz="5300"/>
              <a:t>Q&amp;A?</a:t>
            </a:r>
            <a:endParaRPr sz="5300"/>
          </a:p>
          <a:p>
            <a:pPr indent="0" lvl="0" marL="0" rtl="0" algn="ctr">
              <a:lnSpc>
                <a:spcPct val="100000"/>
              </a:lnSpc>
              <a:spcBef>
                <a:spcPts val="0"/>
              </a:spcBef>
              <a:spcAft>
                <a:spcPts val="0"/>
              </a:spcAft>
              <a:buSzPts val="3111"/>
              <a:buNone/>
            </a:pPr>
            <a:r>
              <a:rPr lang="en" sz="5300"/>
              <a:t>(ykt.nlp.ai@gmail.com)</a:t>
            </a:r>
            <a:endParaRPr sz="5300"/>
          </a:p>
        </p:txBody>
      </p:sp>
      <p:sp>
        <p:nvSpPr>
          <p:cNvPr id="615" name="Google Shape;615;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21" name="Google Shape;621;p85"/>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fontScale="70000"/>
          </a:bodyPr>
          <a:lstStyle/>
          <a:p>
            <a:pPr indent="-317500" lvl="0" marL="457200" rtl="0" algn="l">
              <a:lnSpc>
                <a:spcPct val="115000"/>
              </a:lnSpc>
              <a:spcBef>
                <a:spcPts val="0"/>
              </a:spcBef>
              <a:spcAft>
                <a:spcPts val="0"/>
              </a:spcAft>
              <a:buSzPct val="100000"/>
              <a:buAutoNum type="arabicPeriod"/>
            </a:pPr>
            <a:r>
              <a:rPr lang="en" sz="2000"/>
              <a:t>Listen Lab, Make your own vowel chart: https://www.youtube.com/watch?v=BGW8J4cG0qY  </a:t>
            </a:r>
            <a:endParaRPr sz="2000"/>
          </a:p>
          <a:p>
            <a:pPr indent="-317500" lvl="0" marL="457200" rtl="0" algn="l">
              <a:lnSpc>
                <a:spcPct val="115000"/>
              </a:lnSpc>
              <a:spcBef>
                <a:spcPts val="0"/>
              </a:spcBef>
              <a:spcAft>
                <a:spcPts val="0"/>
              </a:spcAft>
              <a:buSzPct val="100000"/>
              <a:buAutoNum type="arabicPeriod"/>
            </a:pPr>
            <a:r>
              <a:rPr lang="en" sz="2000"/>
              <a:t>Praat Keyboard Shortcuts: https://www.fon.hum.uva.nl/praat/manual/Keyboard_shortcuts.html </a:t>
            </a:r>
            <a:endParaRPr sz="2000"/>
          </a:p>
          <a:p>
            <a:pPr indent="-317500" lvl="0" marL="457200" rtl="0" algn="l">
              <a:lnSpc>
                <a:spcPct val="115000"/>
              </a:lnSpc>
              <a:spcBef>
                <a:spcPts val="0"/>
              </a:spcBef>
              <a:spcAft>
                <a:spcPts val="0"/>
              </a:spcAft>
              <a:buSzPct val="100000"/>
              <a:buAutoNum type="arabicPeriod"/>
            </a:pPr>
            <a:r>
              <a:rPr lang="en" sz="2000"/>
              <a:t>Praat Short Tutorial: https://web.stanford.edu/dept/linguistics/corpora/material/PRAAT_workshop_manual_v421.pdf </a:t>
            </a:r>
            <a:endParaRPr sz="2000"/>
          </a:p>
          <a:p>
            <a:pPr indent="-317500" lvl="0" marL="457200" rtl="0" algn="l">
              <a:lnSpc>
                <a:spcPct val="115000"/>
              </a:lnSpc>
              <a:spcBef>
                <a:spcPts val="0"/>
              </a:spcBef>
              <a:spcAft>
                <a:spcPts val="0"/>
              </a:spcAft>
              <a:buSzPct val="100000"/>
              <a:buAutoNum type="arabicPeriod"/>
            </a:pPr>
            <a:r>
              <a:rPr lang="en" sz="2000"/>
              <a:t>Segmentation and Annotation in Praat: https://aletheiacui.github.io/tutorials/segmentation_with_praat.html </a:t>
            </a:r>
            <a:endParaRPr sz="2000"/>
          </a:p>
          <a:p>
            <a:pPr indent="-317500" lvl="0" marL="457200" rtl="0" algn="l">
              <a:lnSpc>
                <a:spcPct val="115000"/>
              </a:lnSpc>
              <a:spcBef>
                <a:spcPts val="0"/>
              </a:spcBef>
              <a:spcAft>
                <a:spcPts val="0"/>
              </a:spcAft>
              <a:buSzPct val="100000"/>
              <a:buAutoNum type="arabicPeriod"/>
            </a:pPr>
            <a:r>
              <a:rPr lang="en" sz="2000"/>
              <a:t>Vowels Phonetic Symbols: https://www.fon.hum.uva.nl/praat/manual/Phonetic_symbols__vowels.html </a:t>
            </a:r>
            <a:endParaRPr sz="2000"/>
          </a:p>
          <a:p>
            <a:pPr indent="-317500" lvl="0" marL="457200" rtl="0" algn="l">
              <a:lnSpc>
                <a:spcPct val="115000"/>
              </a:lnSpc>
              <a:spcBef>
                <a:spcPts val="0"/>
              </a:spcBef>
              <a:spcAft>
                <a:spcPts val="0"/>
              </a:spcAft>
              <a:buSzPct val="100000"/>
              <a:buAutoNum type="arabicPeriod"/>
            </a:pPr>
            <a:r>
              <a:rPr lang="en" sz="2000"/>
              <a:t>https://www.tuninst.net/ENG-PHON/Eng-con-vow/con-vow.htm  </a:t>
            </a:r>
            <a:endParaRPr sz="2000"/>
          </a:p>
          <a:p>
            <a:pPr indent="-317500" lvl="0" marL="457200" rtl="0" algn="l">
              <a:lnSpc>
                <a:spcPct val="115000"/>
              </a:lnSpc>
              <a:spcBef>
                <a:spcPts val="0"/>
              </a:spcBef>
              <a:spcAft>
                <a:spcPts val="0"/>
              </a:spcAft>
              <a:buSzPct val="100000"/>
              <a:buAutoNum type="arabicPeriod"/>
            </a:pPr>
            <a:r>
              <a:rPr lang="en" sz="2000"/>
              <a:t>Kelly, N. An Acoustic Analysis of Burmese Tone.  </a:t>
            </a:r>
            <a:endParaRPr sz="2000"/>
          </a:p>
          <a:p>
            <a:pPr indent="-317500" lvl="0" marL="457200" rtl="0" algn="l">
              <a:lnSpc>
                <a:spcPct val="115000"/>
              </a:lnSpc>
              <a:spcBef>
                <a:spcPts val="0"/>
              </a:spcBef>
              <a:spcAft>
                <a:spcPts val="0"/>
              </a:spcAft>
              <a:buSzPct val="100000"/>
              <a:buAutoNum type="arabicPeriod"/>
            </a:pPr>
            <a:r>
              <a:rPr lang="en" sz="2000" u="sng">
                <a:solidFill>
                  <a:schemeClr val="hlink"/>
                </a:solidFill>
                <a:hlinkClick r:id="rId3"/>
              </a:rPr>
              <a:t>https://sealang.net/sala/archives/pdf8/thein-tun1982acoustic.pdf</a:t>
            </a:r>
            <a:endParaRPr sz="2000"/>
          </a:p>
          <a:p>
            <a:pPr indent="-317500" lvl="0" marL="457200" rtl="0" algn="l">
              <a:lnSpc>
                <a:spcPct val="115000"/>
              </a:lnSpc>
              <a:spcBef>
                <a:spcPts val="0"/>
              </a:spcBef>
              <a:spcAft>
                <a:spcPts val="0"/>
              </a:spcAft>
              <a:buSzPct val="100000"/>
              <a:buAutoNum type="arabicPeriod"/>
            </a:pPr>
            <a:r>
              <a:rPr lang="en" sz="2000"/>
              <a:t>https://openresearch-repository.anu.edu.au/server/api/core/bitstreams/1ce9e47a-e371-4873-8fce-97903a176a4f/content</a:t>
            </a:r>
            <a:endParaRPr sz="2000"/>
          </a:p>
          <a:p>
            <a:pPr indent="-317500" lvl="0" marL="457200" rtl="0" algn="l">
              <a:lnSpc>
                <a:spcPct val="115000"/>
              </a:lnSpc>
              <a:spcBef>
                <a:spcPts val="0"/>
              </a:spcBef>
              <a:spcAft>
                <a:spcPts val="0"/>
              </a:spcAft>
              <a:buSzPct val="100000"/>
              <a:buAutoNum type="arabicPeriod"/>
            </a:pPr>
            <a:r>
              <a:rPr lang="en" sz="2000"/>
              <a:t>Thein-Tun, U. "Some Acoustic Properties of Tones in Burmese". In Bradley, D. editor, Papers in Southeast Asian Linguistics No. 8: Tonation. A-62:77-116</a:t>
            </a:r>
            <a:endParaRPr sz="2000"/>
          </a:p>
        </p:txBody>
      </p:sp>
      <p:sp>
        <p:nvSpPr>
          <p:cNvPr id="622" name="Google Shape;62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28" name="Google Shape;628;p86"/>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AutoNum type="arabicPeriod" startAt="11"/>
            </a:pPr>
            <a:r>
              <a:rPr lang="en" sz="2000"/>
              <a:t>Behr, Narinthorn. (2018). Contrast in vowel quality in Burmese and Thai Mon varieties: Phonetic indicators towards a restructured language. Kasetsart Journal of Social Sciences. 10.1016/j.kjss.2018.05.017. </a:t>
            </a:r>
            <a:endParaRPr sz="2000"/>
          </a:p>
          <a:p>
            <a:pPr indent="-346075" lvl="0" marL="457200" rtl="0" algn="l">
              <a:lnSpc>
                <a:spcPct val="115000"/>
              </a:lnSpc>
              <a:spcBef>
                <a:spcPts val="0"/>
              </a:spcBef>
              <a:spcAft>
                <a:spcPts val="0"/>
              </a:spcAft>
              <a:buSzPct val="100000"/>
              <a:buAutoNum type="arabicPeriod" startAt="11"/>
            </a:pPr>
            <a:r>
              <a:rPr lang="en" sz="2000"/>
              <a:t>https://en.wikipedia.org/wiki/Burmese_phonology  </a:t>
            </a:r>
            <a:endParaRPr sz="2000"/>
          </a:p>
          <a:p>
            <a:pPr indent="-346075" lvl="0" marL="457200" rtl="0" algn="l">
              <a:lnSpc>
                <a:spcPct val="115000"/>
              </a:lnSpc>
              <a:spcBef>
                <a:spcPts val="0"/>
              </a:spcBef>
              <a:spcAft>
                <a:spcPts val="0"/>
              </a:spcAft>
              <a:buSzPct val="100000"/>
              <a:buAutoNum type="arabicPeriod" startAt="11"/>
            </a:pPr>
            <a:r>
              <a:rPr lang="en" sz="2000"/>
              <a:t>https://ipa-reader.com/  </a:t>
            </a:r>
            <a:endParaRPr sz="2000"/>
          </a:p>
          <a:p>
            <a:pPr indent="-346075" lvl="0" marL="457200" rtl="0" algn="l">
              <a:lnSpc>
                <a:spcPct val="115000"/>
              </a:lnSpc>
              <a:spcBef>
                <a:spcPts val="0"/>
              </a:spcBef>
              <a:spcAft>
                <a:spcPts val="0"/>
              </a:spcAft>
              <a:buSzPct val="100000"/>
              <a:buAutoNum type="arabicPeriod" startAt="11"/>
            </a:pPr>
            <a:r>
              <a:rPr lang="en" sz="2000"/>
              <a:t>https://englishwithlucy.com/phonemic-chart/  </a:t>
            </a:r>
            <a:endParaRPr sz="2000"/>
          </a:p>
          <a:p>
            <a:pPr indent="-346075" lvl="0" marL="457200" rtl="0" algn="l">
              <a:lnSpc>
                <a:spcPct val="115000"/>
              </a:lnSpc>
              <a:spcBef>
                <a:spcPts val="0"/>
              </a:spcBef>
              <a:spcAft>
                <a:spcPts val="0"/>
              </a:spcAft>
              <a:buSzPct val="100000"/>
              <a:buAutoNum type="arabicPeriod" startAt="11"/>
            </a:pPr>
            <a:r>
              <a:rPr lang="en" sz="2000"/>
              <a:t>https://www.ipachart.com/ </a:t>
            </a:r>
            <a:endParaRPr sz="2000"/>
          </a:p>
          <a:p>
            <a:pPr indent="-346075" lvl="0" marL="457200" rtl="0" algn="l">
              <a:lnSpc>
                <a:spcPct val="115000"/>
              </a:lnSpc>
              <a:spcBef>
                <a:spcPts val="0"/>
              </a:spcBef>
              <a:spcAft>
                <a:spcPts val="0"/>
              </a:spcAft>
              <a:buSzPct val="100000"/>
              <a:buAutoNum type="arabicPeriod" startAt="11"/>
            </a:pPr>
            <a:r>
              <a:rPr lang="en" sz="2000"/>
              <a:t>https://en.wikipedia.org/wiki/HMV  </a:t>
            </a:r>
            <a:endParaRPr sz="2000"/>
          </a:p>
          <a:p>
            <a:pPr indent="-346075" lvl="0" marL="457200" rtl="0" algn="l">
              <a:lnSpc>
                <a:spcPct val="115000"/>
              </a:lnSpc>
              <a:spcBef>
                <a:spcPts val="0"/>
              </a:spcBef>
              <a:spcAft>
                <a:spcPts val="0"/>
              </a:spcAft>
              <a:buSzPct val="100000"/>
              <a:buAutoNum type="arabicPeriod" startAt="11"/>
            </a:pPr>
            <a:r>
              <a:rPr lang="en" sz="2000"/>
              <a:t>https://en.wikipedia.org/wiki/Pe_Maung_Tin</a:t>
            </a:r>
            <a:endParaRPr sz="2000"/>
          </a:p>
          <a:p>
            <a:pPr indent="-346075" lvl="0" marL="457200" rtl="0" algn="l">
              <a:lnSpc>
                <a:spcPct val="115000"/>
              </a:lnSpc>
              <a:spcBef>
                <a:spcPts val="0"/>
              </a:spcBef>
              <a:spcAft>
                <a:spcPts val="0"/>
              </a:spcAft>
              <a:buSzPct val="100000"/>
              <a:buAutoNum type="arabicPeriod" startAt="11"/>
            </a:pPr>
            <a:r>
              <a:rPr lang="en" sz="2000"/>
              <a:t>https://en.wikipedia.org/wiki/Lilias_Armstrong</a:t>
            </a:r>
            <a:endParaRPr sz="2000"/>
          </a:p>
          <a:p>
            <a:pPr indent="-346075" lvl="0" marL="457200" rtl="0" algn="l">
              <a:lnSpc>
                <a:spcPct val="115000"/>
              </a:lnSpc>
              <a:spcBef>
                <a:spcPts val="0"/>
              </a:spcBef>
              <a:spcAft>
                <a:spcPts val="0"/>
              </a:spcAft>
              <a:buSzPct val="100000"/>
              <a:buAutoNum type="arabicPeriod" startAt="11"/>
            </a:pPr>
            <a:r>
              <a:rPr lang="en" sz="2000"/>
              <a:t>https://my.wikipedia.org/wiki/%E1%80%96%E1%80%B1%E1%80%99%E1%80%B1%E1%80%AC%E1%80%84%E1%80%BA%E1%80%90%E1%80%84%E1%80%BA</a:t>
            </a:r>
            <a:endParaRPr sz="2000"/>
          </a:p>
          <a:p>
            <a:pPr indent="-346075" lvl="0" marL="457200" rtl="0" algn="l">
              <a:lnSpc>
                <a:spcPct val="115000"/>
              </a:lnSpc>
              <a:spcBef>
                <a:spcPts val="0"/>
              </a:spcBef>
              <a:spcAft>
                <a:spcPts val="0"/>
              </a:spcAft>
              <a:buSzPct val="100000"/>
              <a:buAutoNum type="arabicPeriod" startAt="11"/>
            </a:pPr>
            <a:r>
              <a:rPr lang="en" sz="2000"/>
              <a:t>https://en.wikipedia.org/wiki/Cardinal_vowels</a:t>
            </a:r>
            <a:endParaRPr sz="2000"/>
          </a:p>
        </p:txBody>
      </p:sp>
      <p:sp>
        <p:nvSpPr>
          <p:cNvPr id="629" name="Google Shape;629;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35" name="Google Shape;635;p87"/>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startAt="21"/>
            </a:pPr>
            <a:r>
              <a:rPr lang="en" sz="2000"/>
              <a:t>Ellis, A.J. (1845). The Alphabet of Nature. Bath.</a:t>
            </a:r>
            <a:endParaRPr sz="2000"/>
          </a:p>
          <a:p>
            <a:pPr indent="-355600" lvl="0" marL="457200" rtl="0" algn="l">
              <a:lnSpc>
                <a:spcPct val="115000"/>
              </a:lnSpc>
              <a:spcBef>
                <a:spcPts val="0"/>
              </a:spcBef>
              <a:spcAft>
                <a:spcPts val="0"/>
              </a:spcAft>
              <a:buSzPts val="2000"/>
              <a:buAutoNum type="arabicPeriod" startAt="21"/>
            </a:pPr>
            <a:r>
              <a:rPr lang="en" sz="2000"/>
              <a:t>Bell, A.M. (1867). Visible Speech. London.</a:t>
            </a:r>
            <a:endParaRPr sz="2000"/>
          </a:p>
          <a:p>
            <a:pPr indent="-355600" lvl="0" marL="457200" rtl="0" algn="l">
              <a:lnSpc>
                <a:spcPct val="115000"/>
              </a:lnSpc>
              <a:spcBef>
                <a:spcPts val="0"/>
              </a:spcBef>
              <a:spcAft>
                <a:spcPts val="0"/>
              </a:spcAft>
              <a:buSzPts val="2000"/>
              <a:buAutoNum type="arabicPeriod" startAt="21"/>
            </a:pPr>
            <a:r>
              <a:rPr lang="en" sz="2000"/>
              <a:t>https://en.wikipedia.org/wiki/International_Phonetic_Alphabet  </a:t>
            </a:r>
            <a:endParaRPr sz="2000"/>
          </a:p>
          <a:p>
            <a:pPr indent="-355600" lvl="0" marL="457200" rtl="0" algn="l">
              <a:lnSpc>
                <a:spcPct val="115000"/>
              </a:lnSpc>
              <a:spcBef>
                <a:spcPts val="0"/>
              </a:spcBef>
              <a:spcAft>
                <a:spcPts val="0"/>
              </a:spcAft>
              <a:buSzPts val="2000"/>
              <a:buAutoNum type="arabicPeriod" startAt="21"/>
            </a:pPr>
            <a:r>
              <a:rPr lang="en" sz="2000"/>
              <a:t>https://en.wikipedia.org/wiki/Phonetic_transcription</a:t>
            </a:r>
            <a:endParaRPr sz="2000"/>
          </a:p>
          <a:p>
            <a:pPr indent="-355600" lvl="0" marL="457200" rtl="0" algn="l">
              <a:lnSpc>
                <a:spcPct val="115000"/>
              </a:lnSpc>
              <a:spcBef>
                <a:spcPts val="0"/>
              </a:spcBef>
              <a:spcAft>
                <a:spcPts val="0"/>
              </a:spcAft>
              <a:buSzPts val="2000"/>
              <a:buAutoNum type="arabicPeriod" startAt="21"/>
            </a:pPr>
            <a:r>
              <a:rPr lang="en" sz="2000"/>
              <a:t>https://www.internationalphoneticassociation.org/content/full-ipa-chart </a:t>
            </a:r>
            <a:endParaRPr sz="2000"/>
          </a:p>
          <a:p>
            <a:pPr indent="-355600" lvl="0" marL="457200" rtl="0" algn="l">
              <a:lnSpc>
                <a:spcPct val="115000"/>
              </a:lnSpc>
              <a:spcBef>
                <a:spcPts val="0"/>
              </a:spcBef>
              <a:spcAft>
                <a:spcPts val="0"/>
              </a:spcAft>
              <a:buSzPts val="2000"/>
              <a:buAutoNum type="arabicPeriod" startAt="21"/>
            </a:pPr>
            <a:r>
              <a:rPr lang="en" sz="2000"/>
              <a:t>https://www.phonetik.uni-muenchen.de/~hoole/kurse/movies/xray/xray_demo.html</a:t>
            </a:r>
            <a:endParaRPr sz="2000"/>
          </a:p>
          <a:p>
            <a:pPr indent="-355600" lvl="0" marL="457200" rtl="0" algn="l">
              <a:lnSpc>
                <a:spcPct val="115000"/>
              </a:lnSpc>
              <a:spcBef>
                <a:spcPts val="0"/>
              </a:spcBef>
              <a:spcAft>
                <a:spcPts val="0"/>
              </a:spcAft>
              <a:buSzPts val="2000"/>
              <a:buAutoNum type="arabicPeriod" startAt="21"/>
            </a:pPr>
            <a:r>
              <a:rPr lang="en" sz="2000" u="sng">
                <a:solidFill>
                  <a:schemeClr val="hlink"/>
                </a:solidFill>
                <a:hlinkClick r:id="rId3"/>
              </a:rPr>
              <a:t>https://github.com/ye-kyaw-thu/myG2P</a:t>
            </a:r>
            <a:endParaRPr sz="2000"/>
          </a:p>
        </p:txBody>
      </p:sp>
      <p:sp>
        <p:nvSpPr>
          <p:cNvPr id="636" name="Google Shape;636;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13" name="Google Shape;11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0" title="British_phonetician_Lilias_E._Armstrong.jpg"/>
          <p:cNvPicPr preferRelativeResize="0"/>
          <p:nvPr/>
        </p:nvPicPr>
        <p:blipFill>
          <a:blip r:embed="rId3">
            <a:alphaModFix/>
          </a:blip>
          <a:stretch>
            <a:fillRect/>
          </a:stretch>
        </p:blipFill>
        <p:spPr>
          <a:xfrm>
            <a:off x="457200" y="865325"/>
            <a:ext cx="2957400" cy="3668000"/>
          </a:xfrm>
          <a:prstGeom prst="rect">
            <a:avLst/>
          </a:prstGeom>
          <a:noFill/>
          <a:ln>
            <a:noFill/>
          </a:ln>
          <a:effectLst>
            <a:outerShdw blurRad="57150" rotWithShape="0" algn="bl" dir="5400000" dist="19050">
              <a:srgbClr val="000000">
                <a:alpha val="50000"/>
              </a:srgbClr>
            </a:outerShdw>
          </a:effectLst>
        </p:spPr>
      </p:pic>
      <p:sp>
        <p:nvSpPr>
          <p:cNvPr id="115" name="Google Shape;115;p20"/>
          <p:cNvSpPr txBox="1"/>
          <p:nvPr>
            <p:ph idx="1" type="body"/>
          </p:nvPr>
        </p:nvSpPr>
        <p:spPr>
          <a:xfrm>
            <a:off x="3501050" y="941525"/>
            <a:ext cx="5331300" cy="39474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English Phonetician </a:t>
            </a:r>
            <a:r>
              <a:rPr lang="en" sz="2000"/>
              <a:t>Lilias Eveline Armstrong (29 September 1882 – 9 December 1937)</a:t>
            </a:r>
            <a:endParaRPr sz="2000"/>
          </a:p>
          <a:p>
            <a:pPr indent="-346075" lvl="0" marL="457200" rtl="0" algn="l">
              <a:lnSpc>
                <a:spcPct val="115000"/>
              </a:lnSpc>
              <a:spcBef>
                <a:spcPts val="0"/>
              </a:spcBef>
              <a:spcAft>
                <a:spcPts val="0"/>
              </a:spcAft>
              <a:buSzPct val="100000"/>
              <a:buChar char="●"/>
            </a:pPr>
            <a:r>
              <a:rPr lang="en" sz="2000"/>
              <a:t>She worked at University College London, where she attained the rank of reader.</a:t>
            </a:r>
            <a:endParaRPr sz="2000"/>
          </a:p>
          <a:p>
            <a:pPr indent="-346075" lvl="0" marL="457200" rtl="0" algn="l">
              <a:lnSpc>
                <a:spcPct val="115000"/>
              </a:lnSpc>
              <a:spcBef>
                <a:spcPts val="0"/>
              </a:spcBef>
              <a:spcAft>
                <a:spcPts val="0"/>
              </a:spcAft>
              <a:buSzPct val="100000"/>
              <a:buChar char="●"/>
            </a:pPr>
            <a:r>
              <a:rPr lang="en" sz="2000"/>
              <a:t>Armstrong is most known for her work on English intonation as well as the phonetics and tone of Somali and Kikuyu. </a:t>
            </a:r>
            <a:endParaRPr sz="2000"/>
          </a:p>
          <a:p>
            <a:pPr indent="-346075" lvl="0" marL="457200" rtl="0" algn="l">
              <a:lnSpc>
                <a:spcPct val="115000"/>
              </a:lnSpc>
              <a:spcBef>
                <a:spcPts val="0"/>
              </a:spcBef>
              <a:spcAft>
                <a:spcPts val="0"/>
              </a:spcAft>
              <a:buSzPct val="100000"/>
              <a:buChar char="●"/>
            </a:pPr>
            <a:r>
              <a:rPr lang="en" sz="2000"/>
              <a:t>Her book on English intonation, written with Ida C. Ward, was in print for 50 years.</a:t>
            </a:r>
            <a:endParaRPr sz="2000"/>
          </a:p>
          <a:p>
            <a:pPr indent="-346075" lvl="0" marL="457200" rtl="0" algn="l">
              <a:lnSpc>
                <a:spcPct val="115000"/>
              </a:lnSpc>
              <a:spcBef>
                <a:spcPts val="0"/>
              </a:spcBef>
              <a:spcAft>
                <a:spcPts val="0"/>
              </a:spcAft>
              <a:buSzPct val="100000"/>
              <a:buChar char="●"/>
            </a:pPr>
            <a:r>
              <a:rPr lang="en" sz="2000" u="sng">
                <a:solidFill>
                  <a:schemeClr val="hlink"/>
                </a:solidFill>
                <a:hlinkClick r:id="rId4"/>
              </a:rPr>
              <a:t>https://en.wikipedia.org/wiki/Lilias_Armstrong</a:t>
            </a:r>
            <a:r>
              <a:rPr lang="en" sz="2000"/>
              <a:t>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21" name="Google Shape;12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1"/>
          <p:cNvSpPr txBox="1"/>
          <p:nvPr>
            <p:ph idx="1" type="body"/>
          </p:nvPr>
        </p:nvSpPr>
        <p:spPr>
          <a:xfrm>
            <a:off x="3501050" y="763150"/>
            <a:ext cx="5331300" cy="41259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Char char="●"/>
            </a:pPr>
            <a:r>
              <a:rPr lang="en" sz="2000"/>
              <a:t>ဦးဖေမောင်တင် သည် မြန်မာနိုင်ငံသား မြန်မာဘာသာနှင့် ပါဠိဘာသာ ပညာရှင်၊ စာရေးဆရာ၊ တက္ကသိုလ်ပါမောက္ခတစ်ဦး ဖြစ်သည်။ </a:t>
            </a:r>
            <a:endParaRPr sz="2000"/>
          </a:p>
          <a:p>
            <a:pPr indent="-346075" lvl="0" marL="457200" rtl="0" algn="l">
              <a:lnSpc>
                <a:spcPct val="115000"/>
              </a:lnSpc>
              <a:spcBef>
                <a:spcPts val="0"/>
              </a:spcBef>
              <a:spcAft>
                <a:spcPts val="0"/>
              </a:spcAft>
              <a:buSzPct val="100000"/>
              <a:buChar char="●"/>
            </a:pPr>
            <a:r>
              <a:rPr lang="en" sz="2000"/>
              <a:t>မြန်မာ့သမိုင်း၊ ရာဇဝင်များ, ဗုဒ္ဓဘာသာကျမ်းစာအချို့ကို အင်္ဂလိပ်ဘာသာသို့ပြန်ဆိုခဲ့သောသူ</a:t>
            </a:r>
            <a:endParaRPr sz="2000"/>
          </a:p>
          <a:p>
            <a:pPr indent="-346075" lvl="0" marL="457200" rtl="0" algn="l">
              <a:lnSpc>
                <a:spcPct val="115000"/>
              </a:lnSpc>
              <a:spcBef>
                <a:spcPts val="0"/>
              </a:spcBef>
              <a:spcAft>
                <a:spcPts val="0"/>
              </a:spcAft>
              <a:buSzPct val="100000"/>
              <a:buChar char="●"/>
            </a:pPr>
            <a:r>
              <a:rPr lang="en" sz="2000"/>
              <a:t>မြန်မာစာပေကို တက္ကသိုလ်တွင် အဆင့်မီမီ သင်ကြားနိုင်သည့် အခြေအနေသို့ရောက်အောင် အားထုတ်ကြိုးပမ်းခဲ့သော ဆရာကြီးတစ်ဦး</a:t>
            </a:r>
            <a:endParaRPr sz="2000"/>
          </a:p>
          <a:p>
            <a:pPr indent="-346075" lvl="0" marL="457200" rtl="0" algn="l">
              <a:lnSpc>
                <a:spcPct val="115000"/>
              </a:lnSpc>
              <a:spcBef>
                <a:spcPts val="0"/>
              </a:spcBef>
              <a:spcAft>
                <a:spcPts val="0"/>
              </a:spcAft>
              <a:buSzPct val="100000"/>
              <a:buChar char="●"/>
            </a:pPr>
            <a:r>
              <a:rPr lang="en" sz="2000"/>
              <a:t>မြန်မာနိုင်ငံ၏ ပထမဆုံးတက္ကသိုလ်ဖြစ်သော ရန်ကုန်တက္ကသိုလ်၌ မြန်မာအမျိုးသားထဲမှ ပထမဆုံး ခန့်အပ်ခံရသော ပါမောက္ခ</a:t>
            </a:r>
            <a:endParaRPr sz="2000"/>
          </a:p>
          <a:p>
            <a:pPr indent="-346075" lvl="0" marL="457200" rtl="0" algn="l">
              <a:lnSpc>
                <a:spcPct val="115000"/>
              </a:lnSpc>
              <a:spcBef>
                <a:spcPts val="0"/>
              </a:spcBef>
              <a:spcAft>
                <a:spcPts val="0"/>
              </a:spcAft>
              <a:buSzPct val="100000"/>
              <a:buChar char="●"/>
            </a:pPr>
            <a:r>
              <a:rPr lang="en" sz="2000" u="sng">
                <a:solidFill>
                  <a:schemeClr val="hlink"/>
                </a:solidFill>
                <a:hlinkClick r:id="rId3"/>
              </a:rPr>
              <a:t>http://bios.myanmar-institut.org/2019/01/31/pe-maung-tin-1888-1973/</a:t>
            </a:r>
            <a:r>
              <a:rPr lang="en" sz="2000"/>
              <a:t> </a:t>
            </a:r>
            <a:endParaRPr sz="2000"/>
          </a:p>
        </p:txBody>
      </p:sp>
      <p:pic>
        <p:nvPicPr>
          <p:cNvPr id="123" name="Google Shape;123;p21" title="pe-maung-tin_0003-1-1200x1600.jpg"/>
          <p:cNvPicPr preferRelativeResize="0"/>
          <p:nvPr/>
        </p:nvPicPr>
        <p:blipFill>
          <a:blip r:embed="rId4">
            <a:alphaModFix/>
          </a:blip>
          <a:stretch>
            <a:fillRect/>
          </a:stretch>
        </p:blipFill>
        <p:spPr>
          <a:xfrm>
            <a:off x="304800" y="712925"/>
            <a:ext cx="3094332" cy="41257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